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92" r:id="rId9"/>
    <p:sldId id="258" r:id="rId10"/>
    <p:sldId id="276" r:id="rId11"/>
    <p:sldId id="293" r:id="rId12"/>
    <p:sldId id="291" r:id="rId13"/>
    <p:sldId id="277" r:id="rId14"/>
    <p:sldId id="278" r:id="rId15"/>
    <p:sldId id="259" r:id="rId16"/>
    <p:sldId id="279" r:id="rId17"/>
    <p:sldId id="280" r:id="rId18"/>
    <p:sldId id="283" r:id="rId19"/>
    <p:sldId id="282" r:id="rId20"/>
    <p:sldId id="281" r:id="rId21"/>
    <p:sldId id="285" r:id="rId22"/>
    <p:sldId id="286" r:id="rId23"/>
    <p:sldId id="287" r:id="rId24"/>
    <p:sldId id="288" r:id="rId25"/>
    <p:sldId id="289" r:id="rId26"/>
    <p:sldId id="290" r:id="rId27"/>
    <p:sldId id="265" r:id="rId28"/>
    <p:sldId id="267" r:id="rId29"/>
    <p:sldId id="266" r:id="rId30"/>
    <p:sldId id="268" r:id="rId31"/>
    <p:sldId id="269" r:id="rId32"/>
    <p:sldId id="270" r:id="rId33"/>
    <p:sldId id="284" r:id="rId3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15" autoAdjust="0"/>
    <p:restoredTop sz="94660"/>
  </p:normalViewPr>
  <p:slideViewPr>
    <p:cSldViewPr>
      <p:cViewPr varScale="1">
        <p:scale>
          <a:sx n="120" d="100"/>
          <a:sy n="120" d="100"/>
        </p:scale>
        <p:origin x="-1368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proj\ssa\PerformanceTest\containerTest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proj\ssa\PerformanceTest\containerTes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j\ssa\PerformanceTest\containerTe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 sz="2400"/>
            </a:pPr>
            <a:r>
              <a:rPr lang="en-US" altLang="ja-JP" sz="2400"/>
              <a:t>TEST#1[SmallObject]</a:t>
            </a:r>
            <a:r>
              <a:rPr lang="en-US" altLang="ja-JP" sz="2400" baseline="0"/>
              <a:t> push_back  by std allocator</a:t>
            </a:r>
            <a:endParaRPr lang="ja-JP" sz="2400"/>
          </a:p>
        </c:rich>
      </c:tx>
      <c:layout>
        <c:manualLayout>
          <c:xMode val="edge"/>
          <c:yMode val="edge"/>
          <c:x val="0.16630258476791046"/>
          <c:y val="2.2809745982374337E-2"/>
        </c:manualLayout>
      </c:layout>
    </c:title>
    <c:plotArea>
      <c:layout/>
      <c:barChart>
        <c:barDir val="bar"/>
        <c:grouping val="clustered"/>
        <c:ser>
          <c:idx val="0"/>
          <c:order val="0"/>
          <c:tx>
            <c:strRef>
              <c:f>total!$B$90</c:f>
              <c:strCache>
                <c:ptCount val="1"/>
                <c:pt idx="0">
                  <c:v>MaxOS/LLVM4.2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total!$A$91:$A$94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total!$B$91:$B$94</c:f>
              <c:numCache>
                <c:formatCode>0.000_ </c:formatCode>
                <c:ptCount val="4"/>
                <c:pt idx="0">
                  <c:v>58.190000000000005</c:v>
                </c:pt>
                <c:pt idx="1">
                  <c:v>85.424000000000007</c:v>
                </c:pt>
                <c:pt idx="2">
                  <c:v>40.122000000000007</c:v>
                </c:pt>
                <c:pt idx="3">
                  <c:v>84.366</c:v>
                </c:pt>
              </c:numCache>
            </c:numRef>
          </c:val>
        </c:ser>
        <c:ser>
          <c:idx val="1"/>
          <c:order val="1"/>
          <c:tx>
            <c:strRef>
              <c:f>total!$C$90</c:f>
              <c:strCache>
                <c:ptCount val="1"/>
                <c:pt idx="0">
                  <c:v>Win/VS2012</c:v>
                </c:pt>
              </c:strCache>
            </c:strRef>
          </c:tx>
          <c:dLbls>
            <c:dLbl>
              <c:idx val="2"/>
              <c:layout>
                <c:manualLayout>
                  <c:x val="-3.4722222222222328E-2"/>
                  <c:y val="3.7037037037037051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total!$A$91:$A$94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total!$C$91:$C$94</c:f>
              <c:numCache>
                <c:formatCode>General</c:formatCode>
                <c:ptCount val="4"/>
                <c:pt idx="0">
                  <c:v>91.888999999999982</c:v>
                </c:pt>
                <c:pt idx="1">
                  <c:v>75.918000000000006</c:v>
                </c:pt>
                <c:pt idx="2">
                  <c:v>602.90899999999999</c:v>
                </c:pt>
                <c:pt idx="3">
                  <c:v>82.506</c:v>
                </c:pt>
              </c:numCache>
            </c:numRef>
          </c:val>
        </c:ser>
        <c:ser>
          <c:idx val="2"/>
          <c:order val="2"/>
          <c:tx>
            <c:strRef>
              <c:f>total!$D$90</c:f>
              <c:strCache>
                <c:ptCount val="1"/>
                <c:pt idx="0">
                  <c:v>Linux/gcc-4.8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total!$A$91:$A$94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total!$D$91:$D$94</c:f>
              <c:numCache>
                <c:formatCode>General</c:formatCode>
                <c:ptCount val="4"/>
                <c:pt idx="0">
                  <c:v>50.529000000000003</c:v>
                </c:pt>
                <c:pt idx="1">
                  <c:v>68.290000000000006</c:v>
                </c:pt>
                <c:pt idx="2">
                  <c:v>43.97</c:v>
                </c:pt>
                <c:pt idx="3">
                  <c:v>57.583999999999996</c:v>
                </c:pt>
              </c:numCache>
            </c:numRef>
          </c:val>
        </c:ser>
        <c:dLbls/>
        <c:gapWidth val="75"/>
        <c:overlap val="-25"/>
        <c:axId val="54106368"/>
        <c:axId val="54214656"/>
      </c:barChart>
      <c:catAx>
        <c:axId val="54106368"/>
        <c:scaling>
          <c:orientation val="maxMin"/>
        </c:scaling>
        <c:axPos val="l"/>
        <c:numFmt formatCode="General" sourceLinked="0"/>
        <c:maj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54214656"/>
        <c:crosses val="autoZero"/>
        <c:auto val="1"/>
        <c:lblAlgn val="ctr"/>
        <c:lblOffset val="100"/>
      </c:catAx>
      <c:valAx>
        <c:axId val="54214656"/>
        <c:scaling>
          <c:orientation val="minMax"/>
          <c:max val="610"/>
          <c:min val="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平均処理時間（ナノ秒）</a:t>
                </a:r>
              </a:p>
            </c:rich>
          </c:tx>
          <c:layout/>
        </c:title>
        <c:numFmt formatCode="General" sourceLinked="0"/>
        <c:majorTickMark val="none"/>
        <c:tickLblPos val="nextTo"/>
        <c:crossAx val="54106368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 sz="2400"/>
            </a:pPr>
            <a:r>
              <a:rPr lang="en-US" altLang="ja-JP" sz="2400"/>
              <a:t>TEST#2[LargeObject]</a:t>
            </a:r>
            <a:r>
              <a:rPr lang="en-US" altLang="ja-JP" sz="2400" baseline="0"/>
              <a:t> push_back  by std allocator</a:t>
            </a:r>
            <a:endParaRPr lang="ja-JP" sz="2400"/>
          </a:p>
        </c:rich>
      </c:tx>
      <c:layout>
        <c:manualLayout>
          <c:xMode val="edge"/>
          <c:yMode val="edge"/>
          <c:x val="0.16630258476791043"/>
          <c:y val="2.2809745982374369E-2"/>
        </c:manualLayout>
      </c:layout>
    </c:title>
    <c:plotArea>
      <c:layout/>
      <c:barChart>
        <c:barDir val="bar"/>
        <c:grouping val="clustered"/>
        <c:ser>
          <c:idx val="0"/>
          <c:order val="0"/>
          <c:tx>
            <c:strRef>
              <c:f>total!$B$95</c:f>
              <c:strCache>
                <c:ptCount val="1"/>
                <c:pt idx="0">
                  <c:v>MaxOS/LLVM4.2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total!$A$96:$A$99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total!$B$96:$B$99</c:f>
              <c:numCache>
                <c:formatCode>0.000_ </c:formatCode>
                <c:ptCount val="4"/>
                <c:pt idx="0">
                  <c:v>3089.05</c:v>
                </c:pt>
                <c:pt idx="1">
                  <c:v>17240.55</c:v>
                </c:pt>
                <c:pt idx="2">
                  <c:v>1073.6499999999999</c:v>
                </c:pt>
                <c:pt idx="3">
                  <c:v>1886.6499999999999</c:v>
                </c:pt>
              </c:numCache>
            </c:numRef>
          </c:val>
        </c:ser>
        <c:ser>
          <c:idx val="1"/>
          <c:order val="1"/>
          <c:tx>
            <c:strRef>
              <c:f>total!$C$95</c:f>
              <c:strCache>
                <c:ptCount val="1"/>
                <c:pt idx="0">
                  <c:v>Win/VS2012</c:v>
                </c:pt>
              </c:strCache>
            </c:strRef>
          </c:tx>
          <c:dLbls>
            <c:dLbl>
              <c:idx val="0"/>
              <c:layout>
                <c:manualLayout>
                  <c:x val="-0.10278372591006418"/>
                  <c:y val="0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total!$A$96:$A$99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total!$C$96:$C$99</c:f>
              <c:numCache>
                <c:formatCode>General</c:formatCode>
                <c:ptCount val="4"/>
                <c:pt idx="0">
                  <c:v>23321.784000000003</c:v>
                </c:pt>
                <c:pt idx="1">
                  <c:v>20729.077000000001</c:v>
                </c:pt>
                <c:pt idx="2">
                  <c:v>6215.7970000000014</c:v>
                </c:pt>
                <c:pt idx="3">
                  <c:v>5195.6180000000004</c:v>
                </c:pt>
              </c:numCache>
            </c:numRef>
          </c:val>
        </c:ser>
        <c:ser>
          <c:idx val="2"/>
          <c:order val="2"/>
          <c:tx>
            <c:strRef>
              <c:f>total!$D$95</c:f>
              <c:strCache>
                <c:ptCount val="1"/>
                <c:pt idx="0">
                  <c:v>Linux/gcc-4.8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total!$A$96:$A$99</c:f>
              <c:strCache>
                <c:ptCount val="4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</c:strCache>
            </c:strRef>
          </c:cat>
          <c:val>
            <c:numRef>
              <c:f>total!$D$96:$D$99</c:f>
              <c:numCache>
                <c:formatCode>General</c:formatCode>
                <c:ptCount val="4"/>
                <c:pt idx="0">
                  <c:v>14889.05</c:v>
                </c:pt>
                <c:pt idx="1">
                  <c:v>7114.45</c:v>
                </c:pt>
                <c:pt idx="2">
                  <c:v>2014.25</c:v>
                </c:pt>
                <c:pt idx="3">
                  <c:v>1917.05</c:v>
                </c:pt>
              </c:numCache>
            </c:numRef>
          </c:val>
        </c:ser>
        <c:dLbls/>
        <c:gapWidth val="75"/>
        <c:overlap val="-25"/>
        <c:axId val="54230016"/>
        <c:axId val="54248192"/>
      </c:barChart>
      <c:catAx>
        <c:axId val="54230016"/>
        <c:scaling>
          <c:orientation val="maxMin"/>
        </c:scaling>
        <c:axPos val="l"/>
        <c:numFmt formatCode="General" sourceLinked="0"/>
        <c:maj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54248192"/>
        <c:crosses val="autoZero"/>
        <c:auto val="1"/>
        <c:lblAlgn val="ctr"/>
        <c:lblOffset val="100"/>
      </c:catAx>
      <c:valAx>
        <c:axId val="54248192"/>
        <c:scaling>
          <c:orientation val="minMax"/>
          <c:min val="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平均処理時間（ナノ秒）</a:t>
                </a:r>
              </a:p>
            </c:rich>
          </c:tx>
          <c:layout/>
        </c:title>
        <c:numFmt formatCode="General" sourceLinked="0"/>
        <c:majorTickMark val="none"/>
        <c:tickLblPos val="nextTo"/>
        <c:crossAx val="54230016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sz="2000"/>
          </a:pPr>
          <a:endParaRPr lang="ja-JP"/>
        </a:p>
      </c:txPr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 sz="2800"/>
            </a:pPr>
            <a:r>
              <a:rPr lang="ja-JP" altLang="en-US" sz="2800"/>
              <a:t>アロケーターの性能テスト</a:t>
            </a:r>
            <a:endParaRPr lang="ja-JP" sz="2800"/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total!$B$106</c:f>
              <c:strCache>
                <c:ptCount val="1"/>
                <c:pt idx="0">
                  <c:v>MaxOS/LLVM4.2</c:v>
                </c:pt>
              </c:strCache>
            </c:strRef>
          </c:tx>
          <c:dLbls>
            <c:dLbl>
              <c:idx val="0"/>
              <c:layout>
                <c:manualLayout>
                  <c:x val="-5.5555555555555539E-2"/>
                  <c:y val="-3.7032662583843701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0.00;[Red]\-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total!$A$107:$A$110</c:f>
              <c:strCache>
                <c:ptCount val="4"/>
                <c:pt idx="0">
                  <c:v>new/delete</c:v>
                </c:pt>
                <c:pt idx="1">
                  <c:v>oreore allocator</c:v>
                </c:pt>
                <c:pt idx="2">
                  <c:v>boost pool</c:v>
                </c:pt>
                <c:pt idx="3">
                  <c:v>oreore pool</c:v>
                </c:pt>
              </c:strCache>
            </c:strRef>
          </c:cat>
          <c:val>
            <c:numRef>
              <c:f>total!$B$107:$B$110</c:f>
              <c:numCache>
                <c:formatCode>0.000_ </c:formatCode>
                <c:ptCount val="4"/>
                <c:pt idx="0">
                  <c:v>682.59033203125011</c:v>
                </c:pt>
                <c:pt idx="1">
                  <c:v>50.065917968750007</c:v>
                </c:pt>
                <c:pt idx="2">
                  <c:v>35.517578125</c:v>
                </c:pt>
                <c:pt idx="3">
                  <c:v>16.286621093749996</c:v>
                </c:pt>
              </c:numCache>
            </c:numRef>
          </c:val>
        </c:ser>
        <c:ser>
          <c:idx val="1"/>
          <c:order val="1"/>
          <c:tx>
            <c:strRef>
              <c:f>total!$C$106</c:f>
              <c:strCache>
                <c:ptCount val="1"/>
                <c:pt idx="0">
                  <c:v>Win/VS2012</c:v>
                </c:pt>
              </c:strCache>
            </c:strRef>
          </c:tx>
          <c:dLbls>
            <c:numFmt formatCode="#,##0.00;[Red]\-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total!$A$107:$A$110</c:f>
              <c:strCache>
                <c:ptCount val="4"/>
                <c:pt idx="0">
                  <c:v>new/delete</c:v>
                </c:pt>
                <c:pt idx="1">
                  <c:v>oreore allocator</c:v>
                </c:pt>
                <c:pt idx="2">
                  <c:v>boost pool</c:v>
                </c:pt>
                <c:pt idx="3">
                  <c:v>oreore pool</c:v>
                </c:pt>
              </c:strCache>
            </c:strRef>
          </c:cat>
          <c:val>
            <c:numRef>
              <c:f>total!$C$107:$C$110</c:f>
              <c:numCache>
                <c:formatCode>General</c:formatCode>
                <c:ptCount val="4"/>
                <c:pt idx="0">
                  <c:v>515.87997932250971</c:v>
                </c:pt>
                <c:pt idx="1">
                  <c:v>81.587009677734372</c:v>
                </c:pt>
                <c:pt idx="2">
                  <c:v>133.48243882568369</c:v>
                </c:pt>
                <c:pt idx="3">
                  <c:v>55.615892479248039</c:v>
                </c:pt>
              </c:numCache>
            </c:numRef>
          </c:val>
        </c:ser>
        <c:ser>
          <c:idx val="2"/>
          <c:order val="2"/>
          <c:tx>
            <c:strRef>
              <c:f>total!$D$106</c:f>
              <c:strCache>
                <c:ptCount val="1"/>
                <c:pt idx="0">
                  <c:v>Linux/gcc-4.8</c:v>
                </c:pt>
              </c:strCache>
            </c:strRef>
          </c:tx>
          <c:dLbls>
            <c:numFmt formatCode="#,##0.00;[Red]\-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total!$A$107:$A$110</c:f>
              <c:strCache>
                <c:ptCount val="4"/>
                <c:pt idx="0">
                  <c:v>new/delete</c:v>
                </c:pt>
                <c:pt idx="1">
                  <c:v>oreore allocator</c:v>
                </c:pt>
                <c:pt idx="2">
                  <c:v>boost pool</c:v>
                </c:pt>
                <c:pt idx="3">
                  <c:v>oreore pool</c:v>
                </c:pt>
              </c:strCache>
            </c:strRef>
          </c:cat>
          <c:val>
            <c:numRef>
              <c:f>total!$D$107:$D$110</c:f>
              <c:numCache>
                <c:formatCode>General</c:formatCode>
                <c:ptCount val="4"/>
                <c:pt idx="0">
                  <c:v>220.73608398437497</c:v>
                </c:pt>
                <c:pt idx="1">
                  <c:v>37.950439453124993</c:v>
                </c:pt>
                <c:pt idx="2">
                  <c:v>24.68505859375</c:v>
                </c:pt>
                <c:pt idx="3">
                  <c:v>13.619384765625</c:v>
                </c:pt>
              </c:numCache>
            </c:numRef>
          </c:val>
        </c:ser>
        <c:dLbls/>
        <c:gapWidth val="75"/>
        <c:overlap val="-25"/>
        <c:axId val="54300672"/>
        <c:axId val="54302208"/>
      </c:barChart>
      <c:catAx>
        <c:axId val="54300672"/>
        <c:scaling>
          <c:orientation val="maxMin"/>
        </c:scaling>
        <c:axPos val="l"/>
        <c:numFmt formatCode="General" sourceLinked="0"/>
        <c:majorTickMark val="none"/>
        <c:tickLblPos val="nextTo"/>
        <c:txPr>
          <a:bodyPr/>
          <a:lstStyle/>
          <a:p>
            <a:pPr>
              <a:defRPr sz="1400"/>
            </a:pPr>
            <a:endParaRPr lang="ja-JP"/>
          </a:p>
        </c:txPr>
        <c:crossAx val="54302208"/>
        <c:crosses val="autoZero"/>
        <c:auto val="1"/>
        <c:lblAlgn val="ctr"/>
        <c:lblOffset val="100"/>
      </c:catAx>
      <c:valAx>
        <c:axId val="54302208"/>
        <c:scaling>
          <c:orientation val="minMax"/>
          <c:max val="70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/>
                  <a:t>平均処理時間（ナノ秒）</a:t>
                </a:r>
              </a:p>
            </c:rich>
          </c:tx>
          <c:layout/>
        </c:title>
        <c:numFmt formatCode="General" sourceLinked="0"/>
        <c:majorTickMark val="none"/>
        <c:tickLblPos val="nextTo"/>
        <c:crossAx val="54300672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sz="1600"/>
          </a:pPr>
          <a:endParaRPr lang="ja-JP"/>
        </a:p>
      </c:txPr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TEST#1[Small Object]  push(back)  Performance 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1246445067587169"/>
          <c:y val="0.16844174206752943"/>
          <c:w val="0.76811130754386125"/>
          <c:h val="0.75324196171377544"/>
        </c:manualLayout>
      </c:layout>
      <c:barChart>
        <c:barDir val="bar"/>
        <c:grouping val="clustered"/>
        <c:ser>
          <c:idx val="0"/>
          <c:order val="0"/>
          <c:tx>
            <c:strRef>
              <c:f>total!$B$2</c:f>
              <c:strCache>
                <c:ptCount val="1"/>
                <c:pt idx="0">
                  <c:v>MacOS/LLVM4.2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total!$A$3:$A$9</c:f>
              <c:strCache>
                <c:ptCount val="7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total!$B$3:$B$9</c:f>
              <c:numCache>
                <c:formatCode>0.000_ </c:formatCode>
                <c:ptCount val="7"/>
                <c:pt idx="0">
                  <c:v>55.016000000000005</c:v>
                </c:pt>
                <c:pt idx="1">
                  <c:v>66.307999999999993</c:v>
                </c:pt>
                <c:pt idx="2">
                  <c:v>35.408000000000001</c:v>
                </c:pt>
                <c:pt idx="3">
                  <c:v>57.815999999999995</c:v>
                </c:pt>
                <c:pt idx="4">
                  <c:v>150.35600000000002</c:v>
                </c:pt>
                <c:pt idx="5">
                  <c:v>154.79599999999999</c:v>
                </c:pt>
                <c:pt idx="6">
                  <c:v>529.55499999999984</c:v>
                </c:pt>
              </c:numCache>
            </c:numRef>
          </c:val>
        </c:ser>
        <c:ser>
          <c:idx val="1"/>
          <c:order val="1"/>
          <c:tx>
            <c:strRef>
              <c:f>total!$C$2</c:f>
              <c:strCache>
                <c:ptCount val="1"/>
                <c:pt idx="0">
                  <c:v>Win/VS2012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dLbl>
              <c:idx val="6"/>
              <c:layout>
                <c:manualLayout>
                  <c:x val="-3.5699712681966013E-2"/>
                  <c:y val="3.1253010116804869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total!$A$3:$A$9</c:f>
              <c:strCache>
                <c:ptCount val="7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total!$C$3:$C$9</c:f>
              <c:numCache>
                <c:formatCode>General</c:formatCode>
                <c:ptCount val="7"/>
                <c:pt idx="0">
                  <c:v>79.795000000000002</c:v>
                </c:pt>
                <c:pt idx="1">
                  <c:v>68.760999999999996</c:v>
                </c:pt>
                <c:pt idx="2">
                  <c:v>188.43600000000001</c:v>
                </c:pt>
                <c:pt idx="3">
                  <c:v>68.268000000000001</c:v>
                </c:pt>
                <c:pt idx="4">
                  <c:v>209.18100000000001</c:v>
                </c:pt>
                <c:pt idx="5">
                  <c:v>210.12700000000001</c:v>
                </c:pt>
                <c:pt idx="6">
                  <c:v>748.95299999999986</c:v>
                </c:pt>
              </c:numCache>
            </c:numRef>
          </c:val>
        </c:ser>
        <c:ser>
          <c:idx val="2"/>
          <c:order val="2"/>
          <c:tx>
            <c:strRef>
              <c:f>total!$D$2</c:f>
              <c:strCache>
                <c:ptCount val="1"/>
                <c:pt idx="0">
                  <c:v>Linux/gcc-4.8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total!$A$3:$A$9</c:f>
              <c:strCache>
                <c:ptCount val="7"/>
                <c:pt idx="0">
                  <c:v>std::vector</c:v>
                </c:pt>
                <c:pt idx="1">
                  <c:v>boost::vector</c:v>
                </c:pt>
                <c:pt idx="2">
                  <c:v>std::deque</c:v>
                </c:pt>
                <c:pt idx="3">
                  <c:v>boost::deque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total!$D$3:$D$9</c:f>
              <c:numCache>
                <c:formatCode>General</c:formatCode>
                <c:ptCount val="7"/>
                <c:pt idx="0">
                  <c:v>48.635000000000005</c:v>
                </c:pt>
                <c:pt idx="1">
                  <c:v>71.947000000000017</c:v>
                </c:pt>
                <c:pt idx="2">
                  <c:v>38.043000000000006</c:v>
                </c:pt>
                <c:pt idx="3">
                  <c:v>51.688000000000002</c:v>
                </c:pt>
                <c:pt idx="4">
                  <c:v>173.297</c:v>
                </c:pt>
                <c:pt idx="5">
                  <c:v>109.563</c:v>
                </c:pt>
                <c:pt idx="6">
                  <c:v>457.20800000000003</c:v>
                </c:pt>
              </c:numCache>
            </c:numRef>
          </c:val>
        </c:ser>
        <c:dLbls/>
        <c:gapWidth val="115"/>
        <c:overlap val="-20"/>
        <c:axId val="61461248"/>
        <c:axId val="61462784"/>
      </c:barChart>
      <c:catAx>
        <c:axId val="61461248"/>
        <c:scaling>
          <c:orientation val="maxMin"/>
        </c:scaling>
        <c:axPos val="l"/>
        <c:numFmt formatCode="General" sourceLinked="0"/>
        <c:maj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462784"/>
        <c:crosses val="autoZero"/>
        <c:auto val="1"/>
        <c:lblAlgn val="ctr"/>
        <c:lblOffset val="100"/>
      </c:catAx>
      <c:valAx>
        <c:axId val="61462784"/>
        <c:scaling>
          <c:orientation val="minMax"/>
          <c:max val="750"/>
          <c:min val="0"/>
        </c:scaling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平均</a:t>
                </a:r>
                <a:r>
                  <a:rPr lang="ja-JP"/>
                  <a:t>処理時間 （ナノ秒）</a:t>
                </a:r>
              </a:p>
            </c:rich>
          </c:tx>
          <c:layout>
            <c:manualLayout>
              <c:xMode val="edge"/>
              <c:yMode val="edge"/>
              <c:x val="0.52850495562610045"/>
              <c:y val="9.13337111286259E-2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46124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ja-JP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/>
            </a:pPr>
            <a:r>
              <a:rPr lang="en-US"/>
              <a:t>TEST#1 [SmallObject] push(back) memory allocation counts analysis </a:t>
            </a:r>
            <a:endParaRPr lang="ja-JP"/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'memory analyze'!$D$1</c:f>
              <c:strCache>
                <c:ptCount val="1"/>
                <c:pt idx="0">
                  <c:v>allcate count</c:v>
                </c:pt>
              </c:strCache>
            </c:strRef>
          </c:tx>
          <c:dLbls>
            <c:dLbl>
              <c:idx val="9"/>
              <c:layout>
                <c:manualLayout>
                  <c:x val="0.71527777777777779"/>
                  <c:y val="3.628390635489722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no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650119203849518"/>
                      <c:h val="5.4793526546586868E-2"/>
                    </c:manualLayout>
                  </c15:layout>
                </c:ext>
              </c:extLst>
            </c:dLbl>
            <c:dLbl>
              <c:idx val="16"/>
              <c:layout>
                <c:manualLayout>
                  <c:x val="0.71527777777777779"/>
                  <c:y val="-5.44215743690096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7261111111111114"/>
                      <c:h val="2.7582739362082019E-2"/>
                    </c:manualLayout>
                  </c15:layout>
                </c:ext>
              </c:extLst>
            </c:dLbl>
            <c:dLbl>
              <c:idx val="18"/>
              <c:layout>
                <c:manualLayout>
                  <c:x val="0.71527777777777779"/>
                  <c:y val="-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7261111111111114"/>
                      <c:h val="2.7582739362082019E-2"/>
                    </c:manualLayout>
                  </c15:layout>
                </c:ext>
              </c:extLst>
            </c:dLbl>
            <c:dLbl>
              <c:idx val="24"/>
              <c:layout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7261111111111114"/>
                      <c:h val="2.7582739362082019E-2"/>
                    </c:manualLayout>
                  </c15:layout>
                </c:ext>
              </c:extLst>
            </c:dLbl>
            <c:dLbl>
              <c:idx val="25"/>
              <c:layout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7261111111111114"/>
                      <c:h val="2.7582739362082019E-2"/>
                    </c:manualLayout>
                  </c15:layout>
                </c:ext>
              </c:extLst>
            </c:dLbl>
            <c:dLbl>
              <c:idx val="26"/>
              <c:layout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r">
                    <a:defRPr/>
                  </a:pPr>
                  <a:endParaRPr lang="ja-JP"/>
                </a:p>
              </c:txPr>
              <c:dLblPos val="inBase"/>
              <c:showVal val="1"/>
              <c:extLst>
                <c:ext xmlns:c15="http://schemas.microsoft.com/office/drawing/2012/chart" uri="{CE6537A1-D6FC-4f65-9D91-7224C49458BB}">
                  <c15:layout>
                    <c:manualLayout>
                      <c:w val="0.77261111111111114"/>
                      <c:h val="2.7582739362082019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'memory analyze'!$A$2:$A$28</c:f>
              <c:strCache>
                <c:ptCount val="27"/>
                <c:pt idx="0">
                  <c:v>LLVM</c:v>
                </c:pt>
                <c:pt idx="1">
                  <c:v>std::vector  VS2012</c:v>
                </c:pt>
                <c:pt idx="2">
                  <c:v>gcc</c:v>
                </c:pt>
                <c:pt idx="4">
                  <c:v>LLVM</c:v>
                </c:pt>
                <c:pt idx="5">
                  <c:v>boost::vector  VS2012</c:v>
                </c:pt>
                <c:pt idx="6">
                  <c:v>gcc</c:v>
                </c:pt>
                <c:pt idx="8">
                  <c:v>LLVM</c:v>
                </c:pt>
                <c:pt idx="9">
                  <c:v>std::deque  VS2012</c:v>
                </c:pt>
                <c:pt idx="10">
                  <c:v>gcc</c:v>
                </c:pt>
                <c:pt idx="12">
                  <c:v>LLVM</c:v>
                </c:pt>
                <c:pt idx="13">
                  <c:v>boost::deque  VS2012</c:v>
                </c:pt>
                <c:pt idx="14">
                  <c:v>gcc</c:v>
                </c:pt>
                <c:pt idx="16">
                  <c:v>LLVM</c:v>
                </c:pt>
                <c:pt idx="17">
                  <c:v>boost::fibonacci_heap  VS2012</c:v>
                </c:pt>
                <c:pt idx="18">
                  <c:v>gcc</c:v>
                </c:pt>
                <c:pt idx="20">
                  <c:v>LLVM</c:v>
                </c:pt>
                <c:pt idx="21">
                  <c:v>std::priority_queue  VS2012</c:v>
                </c:pt>
                <c:pt idx="22">
                  <c:v>gcc</c:v>
                </c:pt>
                <c:pt idx="24">
                  <c:v>LLVM</c:v>
                </c:pt>
                <c:pt idx="25">
                  <c:v>boost::stable_vector  VS2012</c:v>
                </c:pt>
                <c:pt idx="26">
                  <c:v>gcc</c:v>
                </c:pt>
              </c:strCache>
            </c:strRef>
          </c:cat>
          <c:val>
            <c:numRef>
              <c:f>'memory analyze'!$D$2:$D$28</c:f>
              <c:numCache>
                <c:formatCode>General</c:formatCode>
                <c:ptCount val="27"/>
                <c:pt idx="0">
                  <c:v>12</c:v>
                </c:pt>
                <c:pt idx="1">
                  <c:v>20</c:v>
                </c:pt>
                <c:pt idx="2">
                  <c:v>12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8">
                  <c:v>15</c:v>
                </c:pt>
                <c:pt idx="9">
                  <c:v>2010</c:v>
                </c:pt>
                <c:pt idx="10">
                  <c:v>86</c:v>
                </c:pt>
                <c:pt idx="12">
                  <c:v>86</c:v>
                </c:pt>
                <c:pt idx="13">
                  <c:v>86</c:v>
                </c:pt>
                <c:pt idx="14">
                  <c:v>86</c:v>
                </c:pt>
                <c:pt idx="16">
                  <c:v>2000</c:v>
                </c:pt>
                <c:pt idx="17">
                  <c:v>12</c:v>
                </c:pt>
                <c:pt idx="18">
                  <c:v>2017</c:v>
                </c:pt>
                <c:pt idx="20">
                  <c:v>12</c:v>
                </c:pt>
                <c:pt idx="21">
                  <c:v>20</c:v>
                </c:pt>
                <c:pt idx="22">
                  <c:v>12</c:v>
                </c:pt>
                <c:pt idx="24">
                  <c:v>2017</c:v>
                </c:pt>
                <c:pt idx="25">
                  <c:v>2017</c:v>
                </c:pt>
                <c:pt idx="26">
                  <c:v>2017</c:v>
                </c:pt>
              </c:numCache>
            </c:numRef>
          </c:val>
        </c:ser>
        <c:ser>
          <c:idx val="1"/>
          <c:order val="1"/>
          <c:tx>
            <c:strRef>
              <c:f>'memory analyze'!$E$1</c:f>
              <c:strCache>
                <c:ptCount val="1"/>
                <c:pt idx="0">
                  <c:v>free count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'memory analyze'!$A$2:$A$28</c:f>
              <c:strCache>
                <c:ptCount val="27"/>
                <c:pt idx="0">
                  <c:v>LLVM</c:v>
                </c:pt>
                <c:pt idx="1">
                  <c:v>std::vector  VS2012</c:v>
                </c:pt>
                <c:pt idx="2">
                  <c:v>gcc</c:v>
                </c:pt>
                <c:pt idx="4">
                  <c:v>LLVM</c:v>
                </c:pt>
                <c:pt idx="5">
                  <c:v>boost::vector  VS2012</c:v>
                </c:pt>
                <c:pt idx="6">
                  <c:v>gcc</c:v>
                </c:pt>
                <c:pt idx="8">
                  <c:v>LLVM</c:v>
                </c:pt>
                <c:pt idx="9">
                  <c:v>std::deque  VS2012</c:v>
                </c:pt>
                <c:pt idx="10">
                  <c:v>gcc</c:v>
                </c:pt>
                <c:pt idx="12">
                  <c:v>LLVM</c:v>
                </c:pt>
                <c:pt idx="13">
                  <c:v>boost::deque  VS2012</c:v>
                </c:pt>
                <c:pt idx="14">
                  <c:v>gcc</c:v>
                </c:pt>
                <c:pt idx="16">
                  <c:v>LLVM</c:v>
                </c:pt>
                <c:pt idx="17">
                  <c:v>boost::fibonacci_heap  VS2012</c:v>
                </c:pt>
                <c:pt idx="18">
                  <c:v>gcc</c:v>
                </c:pt>
                <c:pt idx="20">
                  <c:v>LLVM</c:v>
                </c:pt>
                <c:pt idx="21">
                  <c:v>std::priority_queue  VS2012</c:v>
                </c:pt>
                <c:pt idx="22">
                  <c:v>gcc</c:v>
                </c:pt>
                <c:pt idx="24">
                  <c:v>LLVM</c:v>
                </c:pt>
                <c:pt idx="25">
                  <c:v>boost::stable_vector  VS2012</c:v>
                </c:pt>
                <c:pt idx="26">
                  <c:v>gcc</c:v>
                </c:pt>
              </c:strCache>
            </c:strRef>
          </c:cat>
          <c:val>
            <c:numRef>
              <c:f>'memory analyze'!$E$2:$E$28</c:f>
              <c:numCache>
                <c:formatCode>General</c:formatCode>
                <c:ptCount val="27"/>
                <c:pt idx="0">
                  <c:v>11</c:v>
                </c:pt>
                <c:pt idx="1">
                  <c:v>19</c:v>
                </c:pt>
                <c:pt idx="2">
                  <c:v>11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8">
                  <c:v>4</c:v>
                </c:pt>
                <c:pt idx="9">
                  <c:v>8</c:v>
                </c:pt>
                <c:pt idx="10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6">
                  <c:v>0</c:v>
                </c:pt>
                <c:pt idx="17">
                  <c:v>11</c:v>
                </c:pt>
                <c:pt idx="18">
                  <c:v>16</c:v>
                </c:pt>
                <c:pt idx="20">
                  <c:v>11</c:v>
                </c:pt>
                <c:pt idx="21">
                  <c:v>19</c:v>
                </c:pt>
                <c:pt idx="22">
                  <c:v>11</c:v>
                </c:pt>
                <c:pt idx="24">
                  <c:v>16</c:v>
                </c:pt>
                <c:pt idx="25">
                  <c:v>16</c:v>
                </c:pt>
                <c:pt idx="26">
                  <c:v>16</c:v>
                </c:pt>
              </c:numCache>
            </c:numRef>
          </c:val>
        </c:ser>
        <c:dLbls/>
        <c:gapWidth val="0"/>
        <c:overlap val="80"/>
        <c:axId val="64163840"/>
        <c:axId val="64165376"/>
      </c:barChart>
      <c:catAx>
        <c:axId val="64163840"/>
        <c:scaling>
          <c:orientation val="maxMin"/>
        </c:scaling>
        <c:axPos val="l"/>
        <c:numFmt formatCode="General" sourceLinked="0"/>
        <c:majorTickMark val="none"/>
        <c:tickLblPos val="nextTo"/>
        <c:crossAx val="64165376"/>
        <c:crosses val="autoZero"/>
        <c:auto val="1"/>
        <c:lblAlgn val="ctr"/>
        <c:lblOffset val="100"/>
      </c:catAx>
      <c:valAx>
        <c:axId val="64165376"/>
        <c:scaling>
          <c:orientation val="minMax"/>
          <c:max val="110"/>
          <c:min val="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alloc/free count</a:t>
                </a:r>
              </a:p>
            </c:rich>
          </c:tx>
          <c:layout/>
        </c:title>
        <c:numFmt formatCode="General" sourceLinked="0"/>
        <c:majorTickMark val="none"/>
        <c:tickLblPos val="nextTo"/>
        <c:crossAx val="64163840"/>
        <c:crosses val="autoZero"/>
        <c:crossBetween val="between"/>
        <c:minorUnit val="10"/>
      </c:valAx>
    </c:plotArea>
    <c:legend>
      <c:legendPos val="b"/>
      <c:layout/>
    </c:legend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 algn="ctr">
              <a:defRPr/>
            </a:pPr>
            <a:r>
              <a:rPr lang="en-US"/>
              <a:t>TEST#1 [SmallObject] push(back) memory required analysis </a:t>
            </a:r>
            <a:endParaRPr lang="ja-JP"/>
          </a:p>
        </c:rich>
      </c:tx>
      <c:layout>
        <c:manualLayout>
          <c:xMode val="edge"/>
          <c:yMode val="edge"/>
          <c:x val="0.16259333053432456"/>
          <c:y val="2.1396911701179192E-2"/>
        </c:manualLayout>
      </c:layout>
    </c:title>
    <c:plotArea>
      <c:layout/>
      <c:barChart>
        <c:barDir val="bar"/>
        <c:grouping val="clustered"/>
        <c:ser>
          <c:idx val="0"/>
          <c:order val="0"/>
          <c:tx>
            <c:strRef>
              <c:f>'memory analyze'!$C$1</c:f>
              <c:strCache>
                <c:ptCount val="1"/>
                <c:pt idx="0">
                  <c:v>maximum allocate(KB)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dLbls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'memory analyze'!$A$2:$A$28</c:f>
              <c:strCache>
                <c:ptCount val="27"/>
                <c:pt idx="0">
                  <c:v>LLVM</c:v>
                </c:pt>
                <c:pt idx="1">
                  <c:v>std::vector  VS2012</c:v>
                </c:pt>
                <c:pt idx="2">
                  <c:v>gcc</c:v>
                </c:pt>
                <c:pt idx="4">
                  <c:v>LLVM</c:v>
                </c:pt>
                <c:pt idx="5">
                  <c:v>boost::vector  VS2012</c:v>
                </c:pt>
                <c:pt idx="6">
                  <c:v>gcc</c:v>
                </c:pt>
                <c:pt idx="8">
                  <c:v>LLVM</c:v>
                </c:pt>
                <c:pt idx="9">
                  <c:v>std::deque  VS2012</c:v>
                </c:pt>
                <c:pt idx="10">
                  <c:v>gcc</c:v>
                </c:pt>
                <c:pt idx="12">
                  <c:v>LLVM</c:v>
                </c:pt>
                <c:pt idx="13">
                  <c:v>boost::deque  VS2012</c:v>
                </c:pt>
                <c:pt idx="14">
                  <c:v>gcc</c:v>
                </c:pt>
                <c:pt idx="16">
                  <c:v>LLVM</c:v>
                </c:pt>
                <c:pt idx="17">
                  <c:v>boost::fibonacci_heap  VS2012</c:v>
                </c:pt>
                <c:pt idx="18">
                  <c:v>gcc</c:v>
                </c:pt>
                <c:pt idx="20">
                  <c:v>LLVM</c:v>
                </c:pt>
                <c:pt idx="21">
                  <c:v>std::priority_queue  VS2012</c:v>
                </c:pt>
                <c:pt idx="22">
                  <c:v>gcc</c:v>
                </c:pt>
                <c:pt idx="24">
                  <c:v>LLVM</c:v>
                </c:pt>
                <c:pt idx="25">
                  <c:v>boost::stable_vector  VS2012</c:v>
                </c:pt>
                <c:pt idx="26">
                  <c:v>gcc</c:v>
                </c:pt>
              </c:strCache>
            </c:strRef>
          </c:cat>
          <c:val>
            <c:numRef>
              <c:f>'memory analyze'!$C$2:$C$28</c:f>
              <c:numCache>
                <c:formatCode>0.0_ </c:formatCode>
                <c:ptCount val="27"/>
                <c:pt idx="0">
                  <c:v>60</c:v>
                </c:pt>
                <c:pt idx="1">
                  <c:v>78.077999999999989</c:v>
                </c:pt>
                <c:pt idx="2">
                  <c:v>60</c:v>
                </c:pt>
                <c:pt idx="4">
                  <c:v>78.077999999999989</c:v>
                </c:pt>
                <c:pt idx="5">
                  <c:v>78.077999999999989</c:v>
                </c:pt>
                <c:pt idx="6">
                  <c:v>78.077999999999989</c:v>
                </c:pt>
                <c:pt idx="8">
                  <c:v>39.969000000000001</c:v>
                </c:pt>
                <c:pt idx="9">
                  <c:v>70.516000000000005</c:v>
                </c:pt>
                <c:pt idx="10">
                  <c:v>41.734000000000002</c:v>
                </c:pt>
                <c:pt idx="12">
                  <c:v>41.734000000000002</c:v>
                </c:pt>
                <c:pt idx="13">
                  <c:v>41.125000000000021</c:v>
                </c:pt>
                <c:pt idx="14">
                  <c:v>41.734000000000002</c:v>
                </c:pt>
                <c:pt idx="16">
                  <c:v>156.25</c:v>
                </c:pt>
                <c:pt idx="17">
                  <c:v>93.75</c:v>
                </c:pt>
                <c:pt idx="18">
                  <c:v>156.25</c:v>
                </c:pt>
                <c:pt idx="20">
                  <c:v>60</c:v>
                </c:pt>
                <c:pt idx="21">
                  <c:v>78.077999999999989</c:v>
                </c:pt>
                <c:pt idx="22">
                  <c:v>60</c:v>
                </c:pt>
                <c:pt idx="24">
                  <c:v>81.233999999999995</c:v>
                </c:pt>
                <c:pt idx="25">
                  <c:v>71.874999999999986</c:v>
                </c:pt>
                <c:pt idx="26">
                  <c:v>81.233999999999995</c:v>
                </c:pt>
              </c:numCache>
            </c:numRef>
          </c:val>
        </c:ser>
        <c:ser>
          <c:idx val="1"/>
          <c:order val="1"/>
          <c:tx>
            <c:strRef>
              <c:f>'memory analyze'!$B$1</c:f>
              <c:strCache>
                <c:ptCount val="1"/>
                <c:pt idx="0">
                  <c:v>allocated(KB)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dLbls>
            <c:dLbl>
              <c:idx val="0"/>
              <c:spPr/>
              <c:txPr>
                <a:bodyPr rot="0"/>
                <a:lstStyle/>
                <a:p>
                  <a:pPr>
                    <a:defRPr/>
                  </a:pPr>
                  <a:endParaRPr lang="ja-JP"/>
                </a:p>
              </c:txPr>
            </c:dLbl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'memory analyze'!$A$2:$A$28</c:f>
              <c:strCache>
                <c:ptCount val="27"/>
                <c:pt idx="0">
                  <c:v>LLVM</c:v>
                </c:pt>
                <c:pt idx="1">
                  <c:v>std::vector  VS2012</c:v>
                </c:pt>
                <c:pt idx="2">
                  <c:v>gcc</c:v>
                </c:pt>
                <c:pt idx="4">
                  <c:v>LLVM</c:v>
                </c:pt>
                <c:pt idx="5">
                  <c:v>boost::vector  VS2012</c:v>
                </c:pt>
                <c:pt idx="6">
                  <c:v>gcc</c:v>
                </c:pt>
                <c:pt idx="8">
                  <c:v>LLVM</c:v>
                </c:pt>
                <c:pt idx="9">
                  <c:v>std::deque  VS2012</c:v>
                </c:pt>
                <c:pt idx="10">
                  <c:v>gcc</c:v>
                </c:pt>
                <c:pt idx="12">
                  <c:v>LLVM</c:v>
                </c:pt>
                <c:pt idx="13">
                  <c:v>boost::deque  VS2012</c:v>
                </c:pt>
                <c:pt idx="14">
                  <c:v>gcc</c:v>
                </c:pt>
                <c:pt idx="16">
                  <c:v>LLVM</c:v>
                </c:pt>
                <c:pt idx="17">
                  <c:v>boost::fibonacci_heap  VS2012</c:v>
                </c:pt>
                <c:pt idx="18">
                  <c:v>gcc</c:v>
                </c:pt>
                <c:pt idx="20">
                  <c:v>LLVM</c:v>
                </c:pt>
                <c:pt idx="21">
                  <c:v>std::priority_queue  VS2012</c:v>
                </c:pt>
                <c:pt idx="22">
                  <c:v>gcc</c:v>
                </c:pt>
                <c:pt idx="24">
                  <c:v>LLVM</c:v>
                </c:pt>
                <c:pt idx="25">
                  <c:v>boost::stable_vector  VS2012</c:v>
                </c:pt>
                <c:pt idx="26">
                  <c:v>gcc</c:v>
                </c:pt>
              </c:strCache>
            </c:strRef>
          </c:cat>
          <c:val>
            <c:numRef>
              <c:f>'memory analyze'!$B$2:$B$28</c:f>
              <c:numCache>
                <c:formatCode>0.0_ </c:formatCode>
                <c:ptCount val="27"/>
                <c:pt idx="0">
                  <c:v>40</c:v>
                </c:pt>
                <c:pt idx="1">
                  <c:v>46.843999999999994</c:v>
                </c:pt>
                <c:pt idx="2">
                  <c:v>40</c:v>
                </c:pt>
                <c:pt idx="4">
                  <c:v>46.843999999999994</c:v>
                </c:pt>
                <c:pt idx="5">
                  <c:v>46.843999999999994</c:v>
                </c:pt>
                <c:pt idx="6">
                  <c:v>46.843999999999994</c:v>
                </c:pt>
                <c:pt idx="8">
                  <c:v>39.969000000000001</c:v>
                </c:pt>
                <c:pt idx="9">
                  <c:v>70.516000000000005</c:v>
                </c:pt>
                <c:pt idx="10">
                  <c:v>41.734000000000002</c:v>
                </c:pt>
                <c:pt idx="12">
                  <c:v>41.734000000000002</c:v>
                </c:pt>
                <c:pt idx="13">
                  <c:v>41.125000000000021</c:v>
                </c:pt>
                <c:pt idx="14">
                  <c:v>41.734000000000002</c:v>
                </c:pt>
                <c:pt idx="16">
                  <c:v>156.25</c:v>
                </c:pt>
                <c:pt idx="17">
                  <c:v>93.75</c:v>
                </c:pt>
                <c:pt idx="18">
                  <c:v>156.25</c:v>
                </c:pt>
                <c:pt idx="20">
                  <c:v>40</c:v>
                </c:pt>
                <c:pt idx="21">
                  <c:v>46.843999999999994</c:v>
                </c:pt>
                <c:pt idx="22">
                  <c:v>40</c:v>
                </c:pt>
                <c:pt idx="24">
                  <c:v>81.233999999999995</c:v>
                </c:pt>
                <c:pt idx="25">
                  <c:v>71.874999999999986</c:v>
                </c:pt>
                <c:pt idx="26">
                  <c:v>81.233999999999995</c:v>
                </c:pt>
              </c:numCache>
            </c:numRef>
          </c:val>
        </c:ser>
        <c:dLbls/>
        <c:gapWidth val="0"/>
        <c:overlap val="62"/>
        <c:axId val="65359232"/>
        <c:axId val="75454720"/>
      </c:barChart>
      <c:catAx>
        <c:axId val="65359232"/>
        <c:scaling>
          <c:orientation val="maxMin"/>
        </c:scaling>
        <c:axPos val="l"/>
        <c:numFmt formatCode="General" sourceLinked="0"/>
        <c:majorTickMark val="none"/>
        <c:tickLblPos val="nextTo"/>
        <c:crossAx val="75454720"/>
        <c:crosses val="autoZero"/>
        <c:auto val="1"/>
        <c:lblAlgn val="ctr"/>
        <c:lblOffset val="100"/>
      </c:catAx>
      <c:valAx>
        <c:axId val="75454720"/>
        <c:scaling>
          <c:orientation val="minMax"/>
          <c:max val="180"/>
          <c:min val="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K bytes</a:t>
                </a:r>
                <a:endParaRPr lang="ja-JP"/>
              </a:p>
            </c:rich>
          </c:tx>
          <c:layout/>
        </c:title>
        <c:numFmt formatCode="General" sourceLinked="0"/>
        <c:majorTickMark val="none"/>
        <c:tickLblPos val="nextTo"/>
        <c:crossAx val="65359232"/>
        <c:crosses val="autoZero"/>
        <c:crossBetween val="between"/>
        <c:majorUnit val="50"/>
        <c:minorUnit val="10"/>
      </c:valAx>
    </c:plotArea>
    <c:legend>
      <c:legendPos val="b"/>
      <c:layout/>
    </c:legend>
    <c:plotVisOnly val="1"/>
    <c:dispBlanksAs val="gap"/>
  </c:chart>
  <c:externalData r:id="rId1"/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/>
            </a:pPr>
            <a:r>
              <a:rPr lang="en-US"/>
              <a:t>TEST#2 [Large</a:t>
            </a:r>
            <a:r>
              <a:rPr lang="en-US" baseline="0"/>
              <a:t> Object] </a:t>
            </a:r>
            <a:r>
              <a:rPr lang="en-US"/>
              <a:t>push(back) performance</a:t>
            </a:r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total!$B$10</c:f>
              <c:strCache>
                <c:ptCount val="1"/>
                <c:pt idx="0">
                  <c:v>MacOS/LLVM4.2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total!$A$11:$A$17</c:f>
              <c:strCache>
                <c:ptCount val="7"/>
                <c:pt idx="0">
                  <c:v>std::vector</c:v>
                </c:pt>
                <c:pt idx="1">
                  <c:v>boost::container::vector</c:v>
                </c:pt>
                <c:pt idx="2">
                  <c:v>std::deque</c:v>
                </c:pt>
                <c:pt idx="3">
                  <c:v>boost::container::deque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total!$B$11:$B$17</c:f>
              <c:numCache>
                <c:formatCode>0.000_ </c:formatCode>
                <c:ptCount val="7"/>
                <c:pt idx="0">
                  <c:v>3844.4500000000012</c:v>
                </c:pt>
                <c:pt idx="1">
                  <c:v>6630.8</c:v>
                </c:pt>
                <c:pt idx="2">
                  <c:v>1861.05</c:v>
                </c:pt>
                <c:pt idx="3">
                  <c:v>2210.0500000000002</c:v>
                </c:pt>
                <c:pt idx="4">
                  <c:v>2062.15</c:v>
                </c:pt>
                <c:pt idx="5">
                  <c:v>5131.8</c:v>
                </c:pt>
                <c:pt idx="6">
                  <c:v>2745.6</c:v>
                </c:pt>
              </c:numCache>
            </c:numRef>
          </c:val>
        </c:ser>
        <c:ser>
          <c:idx val="1"/>
          <c:order val="1"/>
          <c:tx>
            <c:strRef>
              <c:f>total!$C$10</c:f>
              <c:strCache>
                <c:ptCount val="1"/>
                <c:pt idx="0">
                  <c:v>Win/VS2012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total!$A$11:$A$17</c:f>
              <c:strCache>
                <c:ptCount val="7"/>
                <c:pt idx="0">
                  <c:v>std::vector</c:v>
                </c:pt>
                <c:pt idx="1">
                  <c:v>boost::container::vector</c:v>
                </c:pt>
                <c:pt idx="2">
                  <c:v>std::deque</c:v>
                </c:pt>
                <c:pt idx="3">
                  <c:v>boost::container::deque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total!$C$11:$C$17</c:f>
              <c:numCache>
                <c:formatCode>General</c:formatCode>
                <c:ptCount val="7"/>
                <c:pt idx="0">
                  <c:v>20159.317999999996</c:v>
                </c:pt>
                <c:pt idx="1">
                  <c:v>13337.554</c:v>
                </c:pt>
                <c:pt idx="2">
                  <c:v>3694.8969999999999</c:v>
                </c:pt>
                <c:pt idx="3">
                  <c:v>2352.3829999999998</c:v>
                </c:pt>
                <c:pt idx="4">
                  <c:v>2930.7359999999999</c:v>
                </c:pt>
                <c:pt idx="5">
                  <c:v>10770.282999999994</c:v>
                </c:pt>
                <c:pt idx="6">
                  <c:v>3275.5070000000001</c:v>
                </c:pt>
              </c:numCache>
            </c:numRef>
          </c:val>
        </c:ser>
        <c:ser>
          <c:idx val="2"/>
          <c:order val="2"/>
          <c:tx>
            <c:strRef>
              <c:f>total!$D$10</c:f>
              <c:strCache>
                <c:ptCount val="1"/>
                <c:pt idx="0">
                  <c:v>Linux/gcc-4.8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total!$A$11:$A$17</c:f>
              <c:strCache>
                <c:ptCount val="7"/>
                <c:pt idx="0">
                  <c:v>std::vector</c:v>
                </c:pt>
                <c:pt idx="1">
                  <c:v>boost::container::vector</c:v>
                </c:pt>
                <c:pt idx="2">
                  <c:v>std::deque</c:v>
                </c:pt>
                <c:pt idx="3">
                  <c:v>boost::container::deque</c:v>
                </c:pt>
                <c:pt idx="4">
                  <c:v>boost::fibonacci_heap</c:v>
                </c:pt>
                <c:pt idx="5">
                  <c:v>std::priority_queue</c:v>
                </c:pt>
                <c:pt idx="6">
                  <c:v>boost::stable_vector</c:v>
                </c:pt>
              </c:strCache>
            </c:strRef>
          </c:cat>
          <c:val>
            <c:numRef>
              <c:f>total!$D$11:$D$17</c:f>
              <c:numCache>
                <c:formatCode>General</c:formatCode>
                <c:ptCount val="7"/>
                <c:pt idx="0">
                  <c:v>5054.75</c:v>
                </c:pt>
                <c:pt idx="1">
                  <c:v>9093.6</c:v>
                </c:pt>
                <c:pt idx="2">
                  <c:v>3294.7</c:v>
                </c:pt>
                <c:pt idx="3">
                  <c:v>3222.3</c:v>
                </c:pt>
                <c:pt idx="4">
                  <c:v>3781</c:v>
                </c:pt>
                <c:pt idx="5">
                  <c:v>9819.8499999999913</c:v>
                </c:pt>
                <c:pt idx="6">
                  <c:v>3283.3500000000013</c:v>
                </c:pt>
              </c:numCache>
            </c:numRef>
          </c:val>
        </c:ser>
        <c:dLbls/>
        <c:gapWidth val="75"/>
        <c:overlap val="-25"/>
        <c:axId val="75331456"/>
        <c:axId val="75400320"/>
      </c:barChart>
      <c:catAx>
        <c:axId val="75331456"/>
        <c:scaling>
          <c:orientation val="maxMin"/>
        </c:scaling>
        <c:axPos val="l"/>
        <c:numFmt formatCode="General" sourceLinked="0"/>
        <c:majorTickMark val="none"/>
        <c:tickLblPos val="nextTo"/>
        <c:crossAx val="75400320"/>
        <c:crosses val="autoZero"/>
        <c:auto val="1"/>
        <c:lblAlgn val="ctr"/>
        <c:lblOffset val="100"/>
      </c:catAx>
      <c:valAx>
        <c:axId val="75400320"/>
        <c:scaling>
          <c:orientation val="minMax"/>
          <c:max val="20500"/>
          <c:min val="0"/>
        </c:scaling>
        <c:axPos val="t"/>
        <c:majorGridlines/>
        <c:numFmt formatCode="0_ " sourceLinked="0"/>
        <c:majorTickMark val="none"/>
        <c:tickLblPos val="nextTo"/>
        <c:crossAx val="75331456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/>
            </a:pPr>
            <a:r>
              <a:rPr lang="en-US"/>
              <a:t>Test#3[Small Object] push_back vs emplace_back</a:t>
            </a:r>
            <a:endParaRPr lang="ja-JP"/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total!$B$18</c:f>
              <c:strCache>
                <c:ptCount val="1"/>
                <c:pt idx="0">
                  <c:v>push_back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total!$A$19:$A$30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total!$B$19:$B$30</c:f>
              <c:numCache>
                <c:formatCode>General</c:formatCode>
                <c:ptCount val="12"/>
                <c:pt idx="0" formatCode="0.000_ ">
                  <c:v>53.403000000000006</c:v>
                </c:pt>
                <c:pt idx="1">
                  <c:v>78.283000000000001</c:v>
                </c:pt>
                <c:pt idx="2">
                  <c:v>46.497</c:v>
                </c:pt>
                <c:pt idx="3" formatCode="0.000_ ">
                  <c:v>66.35899999999998</c:v>
                </c:pt>
                <c:pt idx="4">
                  <c:v>67.733999999999995</c:v>
                </c:pt>
                <c:pt idx="5">
                  <c:v>71.491000000000042</c:v>
                </c:pt>
                <c:pt idx="6" formatCode="0.000_ ">
                  <c:v>36.086000000000006</c:v>
                </c:pt>
                <c:pt idx="7">
                  <c:v>185.21399999999991</c:v>
                </c:pt>
                <c:pt idx="8">
                  <c:v>41.376000000000005</c:v>
                </c:pt>
                <c:pt idx="9" formatCode="0.000_ ">
                  <c:v>57.897000000000006</c:v>
                </c:pt>
                <c:pt idx="10">
                  <c:v>68.012</c:v>
                </c:pt>
                <c:pt idx="11">
                  <c:v>52.835000000000001</c:v>
                </c:pt>
              </c:numCache>
            </c:numRef>
          </c:val>
        </c:ser>
        <c:ser>
          <c:idx val="1"/>
          <c:order val="1"/>
          <c:tx>
            <c:strRef>
              <c:f>total!$C$18</c:f>
              <c:strCache>
                <c:ptCount val="1"/>
                <c:pt idx="0">
                  <c:v>emplace_back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total!$A$19:$A$30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total!$C$19:$C$30</c:f>
              <c:numCache>
                <c:formatCode>General</c:formatCode>
                <c:ptCount val="12"/>
                <c:pt idx="0" formatCode="0.000_ ">
                  <c:v>43.882999999999996</c:v>
                </c:pt>
                <c:pt idx="1">
                  <c:v>60.343000000000004</c:v>
                </c:pt>
                <c:pt idx="2">
                  <c:v>36.417999999999999</c:v>
                </c:pt>
                <c:pt idx="3" formatCode="0.000_ ">
                  <c:v>58.225000000000023</c:v>
                </c:pt>
                <c:pt idx="4">
                  <c:v>63.788000000000011</c:v>
                </c:pt>
                <c:pt idx="5">
                  <c:v>56.438000000000002</c:v>
                </c:pt>
                <c:pt idx="6" formatCode="0.000_ ">
                  <c:v>29.681000000000001</c:v>
                </c:pt>
                <c:pt idx="7">
                  <c:v>181.7</c:v>
                </c:pt>
                <c:pt idx="8">
                  <c:v>27.542999999999989</c:v>
                </c:pt>
                <c:pt idx="9" formatCode="0.000_ ">
                  <c:v>43.897000000000006</c:v>
                </c:pt>
                <c:pt idx="10">
                  <c:v>60.502000000000002</c:v>
                </c:pt>
                <c:pt idx="11">
                  <c:v>39.225000000000023</c:v>
                </c:pt>
              </c:numCache>
            </c:numRef>
          </c:val>
        </c:ser>
        <c:ser>
          <c:idx val="2"/>
          <c:order val="2"/>
          <c:tx>
            <c:strRef>
              <c:f>total!$D$18</c:f>
              <c:strCache>
                <c:ptCount val="1"/>
                <c:pt idx="0">
                  <c:v>percent</c:v>
                </c:pt>
              </c:strCache>
            </c:strRef>
          </c:tx>
          <c:spPr>
            <a:noFill/>
            <a:ln>
              <a:noFill/>
            </a:ln>
          </c:spPr>
          <c:dLbls>
            <c:dLbl>
              <c:idx val="0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9.8183603338242546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276641544004002E-3"/>
                  <c:y val="1.374601370704954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1240564950794445E-7"/>
                  <c:y val="9.8185149536720393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1.178218702043689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2.6171479725266081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9.8183603338242546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2.6171479725266081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2.6171479725266081E-17"/>
                  <c:y val="1.3745704467353967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2.6171479725266081E-17"/>
                  <c:y val="1.570937653411880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0"/>
                  <c:y val="7.8546882670594009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2.6171479725266081E-17"/>
                  <c:y val="5.8910162002945524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2.6171479725266081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solidFill>
                      <a:srgbClr val="FFFF00"/>
                    </a:solidFill>
                  </a:defRPr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total!$A$19:$A$30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total!$D$19:$D$30</c:f>
              <c:numCache>
                <c:formatCode>0.00%</c:formatCode>
                <c:ptCount val="12"/>
                <c:pt idx="0">
                  <c:v>0.82173286144973134</c:v>
                </c:pt>
                <c:pt idx="1">
                  <c:v>0.77083147043419487</c:v>
                </c:pt>
                <c:pt idx="2">
                  <c:v>0.78323332688130387</c:v>
                </c:pt>
                <c:pt idx="3">
                  <c:v>0.87742431320544356</c:v>
                </c:pt>
                <c:pt idx="4">
                  <c:v>0.94174269938288047</c:v>
                </c:pt>
                <c:pt idx="5">
                  <c:v>0.78944202766781835</c:v>
                </c:pt>
                <c:pt idx="6">
                  <c:v>0.82250734356814281</c:v>
                </c:pt>
                <c:pt idx="7">
                  <c:v>0.9810273521440066</c:v>
                </c:pt>
                <c:pt idx="8">
                  <c:v>0.66567575406032553</c:v>
                </c:pt>
                <c:pt idx="9">
                  <c:v>0.75819127070487324</c:v>
                </c:pt>
                <c:pt idx="10">
                  <c:v>0.88957830971005059</c:v>
                </c:pt>
                <c:pt idx="11">
                  <c:v>0.74240560234692943</c:v>
                </c:pt>
              </c:numCache>
            </c:numRef>
          </c:val>
        </c:ser>
        <c:dLbls/>
        <c:gapWidth val="36"/>
        <c:overlap val="45"/>
        <c:axId val="75588736"/>
        <c:axId val="75590272"/>
      </c:barChart>
      <c:catAx>
        <c:axId val="75588736"/>
        <c:scaling>
          <c:orientation val="maxMin"/>
        </c:scaling>
        <c:axPos val="l"/>
        <c:numFmt formatCode="General" sourceLinked="1"/>
        <c:majorTickMark val="none"/>
        <c:tickLblPos val="nextTo"/>
        <c:txPr>
          <a:bodyPr/>
          <a:lstStyle/>
          <a:p>
            <a:pPr>
              <a:defRPr sz="1200"/>
            </a:pPr>
            <a:endParaRPr lang="ja-JP"/>
          </a:p>
        </c:txPr>
        <c:crossAx val="75590272"/>
        <c:crosses val="autoZero"/>
        <c:auto val="1"/>
        <c:lblAlgn val="ctr"/>
        <c:lblOffset val="100"/>
      </c:catAx>
      <c:valAx>
        <c:axId val="75590272"/>
        <c:scaling>
          <c:orientation val="minMax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nano second</a:t>
                </a:r>
                <a:endParaRPr lang="ja-JP"/>
              </a:p>
            </c:rich>
          </c:tx>
          <c:layout/>
        </c:title>
        <c:numFmt formatCode="General" sourceLinked="0"/>
        <c:majorTickMark val="none"/>
        <c:tickLblPos val="nextTo"/>
        <c:crossAx val="75588736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42"/>
  <c:chart>
    <c:title>
      <c:tx>
        <c:rich>
          <a:bodyPr/>
          <a:lstStyle/>
          <a:p>
            <a:pPr>
              <a:defRPr/>
            </a:pPr>
            <a:r>
              <a:rPr lang="en-US"/>
              <a:t>Test#4 [Large Object] push_back vs emplace_back</a:t>
            </a:r>
            <a:endParaRPr lang="ja-JP"/>
          </a:p>
        </c:rich>
      </c:tx>
      <c:layout/>
    </c:title>
    <c:plotArea>
      <c:layout/>
      <c:barChart>
        <c:barDir val="bar"/>
        <c:grouping val="clustered"/>
        <c:ser>
          <c:idx val="0"/>
          <c:order val="0"/>
          <c:tx>
            <c:strRef>
              <c:f>total!$B$31</c:f>
              <c:strCache>
                <c:ptCount val="1"/>
                <c:pt idx="0">
                  <c:v>push_back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total!$A$32:$A$43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total!$B$32:$B$43</c:f>
              <c:numCache>
                <c:formatCode>0.0_);[Red]\(0.0\)</c:formatCode>
                <c:ptCount val="12"/>
                <c:pt idx="0">
                  <c:v>3206.2750000000001</c:v>
                </c:pt>
                <c:pt idx="1">
                  <c:v>8072.8610000000035</c:v>
                </c:pt>
                <c:pt idx="2">
                  <c:v>4493.875</c:v>
                </c:pt>
                <c:pt idx="3">
                  <c:v>5931.8250000000035</c:v>
                </c:pt>
                <c:pt idx="4">
                  <c:v>7859.5779999999995</c:v>
                </c:pt>
                <c:pt idx="5">
                  <c:v>8715.4499999999935</c:v>
                </c:pt>
                <c:pt idx="6">
                  <c:v>1411.0250000000001</c:v>
                </c:pt>
                <c:pt idx="7">
                  <c:v>3378.279</c:v>
                </c:pt>
                <c:pt idx="8">
                  <c:v>2189.125</c:v>
                </c:pt>
                <c:pt idx="9">
                  <c:v>1863.7249999999999</c:v>
                </c:pt>
                <c:pt idx="10">
                  <c:v>2350.9879999999998</c:v>
                </c:pt>
                <c:pt idx="11">
                  <c:v>2649.2750000000001</c:v>
                </c:pt>
              </c:numCache>
            </c:numRef>
          </c:val>
        </c:ser>
        <c:ser>
          <c:idx val="1"/>
          <c:order val="1"/>
          <c:tx>
            <c:strRef>
              <c:f>total!$C$31</c:f>
              <c:strCache>
                <c:ptCount val="1"/>
                <c:pt idx="0">
                  <c:v>emplace_back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inEnd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total!$A$32:$A$43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total!$C$32:$C$43</c:f>
              <c:numCache>
                <c:formatCode>0.0_);[Red]\(0.0\)</c:formatCode>
                <c:ptCount val="12"/>
                <c:pt idx="0">
                  <c:v>2890.8</c:v>
                </c:pt>
                <c:pt idx="1">
                  <c:v>7690.0820000000003</c:v>
                </c:pt>
                <c:pt idx="2">
                  <c:v>4719.3500000000004</c:v>
                </c:pt>
                <c:pt idx="3">
                  <c:v>5823.6250000000027</c:v>
                </c:pt>
                <c:pt idx="4">
                  <c:v>7630.7869999999994</c:v>
                </c:pt>
                <c:pt idx="5">
                  <c:v>8289.0249999999942</c:v>
                </c:pt>
                <c:pt idx="6">
                  <c:v>1172.4749999999999</c:v>
                </c:pt>
                <c:pt idx="7">
                  <c:v>3528.2869999999984</c:v>
                </c:pt>
                <c:pt idx="8">
                  <c:v>1782.95</c:v>
                </c:pt>
                <c:pt idx="9">
                  <c:v>1400.9749999999999</c:v>
                </c:pt>
                <c:pt idx="10">
                  <c:v>2216.1999999999998</c:v>
                </c:pt>
                <c:pt idx="11">
                  <c:v>1822.05</c:v>
                </c:pt>
              </c:numCache>
            </c:numRef>
          </c:val>
        </c:ser>
        <c:ser>
          <c:idx val="2"/>
          <c:order val="2"/>
          <c:tx>
            <c:strRef>
              <c:f>total!$D$31</c:f>
              <c:strCache>
                <c:ptCount val="1"/>
                <c:pt idx="0">
                  <c:v>percent</c:v>
                </c:pt>
              </c:strCache>
            </c:strRef>
          </c:tx>
          <c:spPr>
            <a:noFill/>
            <a:ln>
              <a:noFill/>
            </a:ln>
          </c:spPr>
          <c:dLbls>
            <c:dLbl>
              <c:idx val="0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9.8183603338242546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276641544004002E-3"/>
                  <c:y val="1.374601370704954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1240564950794449E-7"/>
                  <c:y val="9.8185149536720445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1.178218702043689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2.6171479725266134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9.8183603338242546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2.6171479725266134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2.6171479725266134E-17"/>
                  <c:y val="1.374570446735397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2.6171479725266134E-17"/>
                  <c:y val="1.570937653411880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0"/>
                  <c:y val="7.8546882670594009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0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2.6171479725266134E-17"/>
                  <c:y val="5.8910162002945524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2.6171479725266134E-17"/>
                  <c:y val="1.17820324005891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>
                    <a:solidFill>
                      <a:srgbClr val="FFFF00"/>
                    </a:solidFill>
                  </a:defRPr>
                </a:pPr>
                <a:endParaRPr lang="ja-JP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total!$A$32:$A$43</c:f>
              <c:strCache>
                <c:ptCount val="12"/>
                <c:pt idx="0">
                  <c:v>std::vector         LLVM4.2</c:v>
                </c:pt>
                <c:pt idx="1">
                  <c:v> VS2012</c:v>
                </c:pt>
                <c:pt idx="2">
                  <c:v>  gcc-4.8</c:v>
                </c:pt>
                <c:pt idx="3">
                  <c:v>boost::vector      LLVM4.2</c:v>
                </c:pt>
                <c:pt idx="4">
                  <c:v>VS2012</c:v>
                </c:pt>
                <c:pt idx="5">
                  <c:v>gcc-4.8</c:v>
                </c:pt>
                <c:pt idx="6">
                  <c:v>std::deque           LLVM4.2</c:v>
                </c:pt>
                <c:pt idx="7">
                  <c:v>VS2012</c:v>
                </c:pt>
                <c:pt idx="8">
                  <c:v>gcc-4.8</c:v>
                </c:pt>
                <c:pt idx="9">
                  <c:v>boost::deque        LLVM4.2</c:v>
                </c:pt>
                <c:pt idx="10">
                  <c:v>VS2012</c:v>
                </c:pt>
                <c:pt idx="11">
                  <c:v>gcc-4.8</c:v>
                </c:pt>
              </c:strCache>
            </c:strRef>
          </c:cat>
          <c:val>
            <c:numRef>
              <c:f>total!$D$32:$D$43</c:f>
              <c:numCache>
                <c:formatCode>0.00%</c:formatCode>
                <c:ptCount val="12"/>
                <c:pt idx="0">
                  <c:v>0.90160700501360613</c:v>
                </c:pt>
                <c:pt idx="1">
                  <c:v>0.95258446788567286</c:v>
                </c:pt>
                <c:pt idx="2">
                  <c:v>1.0501738477371978</c:v>
                </c:pt>
                <c:pt idx="3">
                  <c:v>0.98175940793937821</c:v>
                </c:pt>
                <c:pt idx="4">
                  <c:v>0.97089016738557776</c:v>
                </c:pt>
                <c:pt idx="5">
                  <c:v>0.9510725206386359</c:v>
                </c:pt>
                <c:pt idx="6">
                  <c:v>0.83093850215269061</c:v>
                </c:pt>
                <c:pt idx="7">
                  <c:v>1.0444036741784797</c:v>
                </c:pt>
                <c:pt idx="8">
                  <c:v>0.81445783132530125</c:v>
                </c:pt>
                <c:pt idx="9">
                  <c:v>0.75170693101181774</c:v>
                </c:pt>
                <c:pt idx="10">
                  <c:v>0.94266750829863866</c:v>
                </c:pt>
                <c:pt idx="11">
                  <c:v>0.68775419690292627</c:v>
                </c:pt>
              </c:numCache>
            </c:numRef>
          </c:val>
        </c:ser>
        <c:dLbls/>
        <c:gapWidth val="36"/>
        <c:overlap val="45"/>
        <c:axId val="75687808"/>
        <c:axId val="75689344"/>
      </c:barChart>
      <c:catAx>
        <c:axId val="75687808"/>
        <c:scaling>
          <c:orientation val="maxMin"/>
        </c:scaling>
        <c:axPos val="l"/>
        <c:numFmt formatCode="General" sourceLinked="1"/>
        <c:majorTickMark val="none"/>
        <c:tickLblPos val="nextTo"/>
        <c:txPr>
          <a:bodyPr/>
          <a:lstStyle/>
          <a:p>
            <a:pPr>
              <a:defRPr sz="1200"/>
            </a:pPr>
            <a:endParaRPr lang="ja-JP"/>
          </a:p>
        </c:txPr>
        <c:crossAx val="75689344"/>
        <c:crosses val="autoZero"/>
        <c:auto val="1"/>
        <c:lblAlgn val="ctr"/>
        <c:lblOffset val="100"/>
      </c:catAx>
      <c:valAx>
        <c:axId val="75689344"/>
        <c:scaling>
          <c:orientation val="minMax"/>
          <c:max val="9000"/>
        </c:scaling>
        <c:axPos val="t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nano second</a:t>
                </a:r>
                <a:endParaRPr lang="ja-JP"/>
              </a:p>
            </c:rich>
          </c:tx>
          <c:layout/>
        </c:title>
        <c:numFmt formatCode="General" sourceLinked="0"/>
        <c:majorTickMark val="none"/>
        <c:tickLblPos val="nextTo"/>
        <c:crossAx val="75687808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</cdr:x>
      <cdr:y>0.17708</cdr:y>
    </cdr:from>
    <cdr:to>
      <cdr:x>0.96429</cdr:x>
      <cdr:y>0.2624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6858016" y="1214422"/>
          <a:ext cx="1959428" cy="585107"/>
        </a:xfrm>
        <a:prstGeom xmlns:a="http://schemas.openxmlformats.org/drawingml/2006/main" prst="rect">
          <a:avLst/>
        </a:prstGeom>
        <a:gradFill xmlns:a="http://schemas.openxmlformats.org/drawingml/2006/main" rotWithShape="1">
          <a:gsLst>
            <a:gs pos="0">
              <a:sysClr val="windowText" lastClr="000000">
                <a:shade val="51000"/>
                <a:satMod val="130000"/>
              </a:sysClr>
            </a:gs>
            <a:gs pos="80000">
              <a:sysClr val="windowText" lastClr="000000">
                <a:shade val="93000"/>
                <a:satMod val="130000"/>
              </a:sysClr>
            </a:gs>
            <a:gs pos="100000">
              <a:sysClr val="windowText" lastClr="000000">
                <a:shade val="94000"/>
                <a:satMod val="135000"/>
              </a:sysClr>
            </a:gs>
          </a:gsLst>
          <a:lin ang="16200000" scaled="0"/>
        </a:gradFill>
        <a:ln xmlns:a="http://schemas.openxmlformats.org/drawingml/2006/main">
          <a:noFill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threePt" dir="t">
            <a:rot lat="0" lon="0" rev="1200000"/>
          </a:lightRig>
        </a:scene3d>
        <a:sp3d xmlns:a="http://schemas.openxmlformats.org/drawingml/2006/main">
          <a:bevelT w="63500" h="25400"/>
        </a:sp3d>
      </cdr:spPr>
      <cdr:style>
        <a:lnRef xmlns:a="http://schemas.openxmlformats.org/drawingml/2006/main" idx="0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3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/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1pPr>
          <a:lvl2pPr marL="4572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2pPr>
          <a:lvl3pPr marL="9144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3pPr>
          <a:lvl4pPr marL="13716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4pPr>
          <a:lvl5pPr marL="18288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5pPr>
          <a:lvl6pPr marL="22860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6pPr>
          <a:lvl7pPr marL="27432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7pPr>
          <a:lvl8pPr marL="32004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8pPr>
          <a:lvl9pPr marL="3657600" algn="l" defTabSz="914400" rtl="0" eaLnBrk="1" latinLnBrk="0" hangingPunct="1">
            <a:defRPr kumimoji="1" sz="1800" kern="12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r>
            <a:rPr lang="en-US" altLang="ja-JP" sz="1100">
              <a:solidFill>
                <a:sysClr val="window" lastClr="FFFFFF"/>
              </a:solidFill>
            </a:rPr>
            <a:t>ObjectSize          </a:t>
          </a:r>
          <a:r>
            <a:rPr lang="en-US" altLang="ja-JP" sz="1100" baseline="0">
              <a:solidFill>
                <a:sysClr val="window" lastClr="FFFFFF"/>
              </a:solidFill>
            </a:rPr>
            <a:t>  = 20 bytes</a:t>
          </a:r>
        </a:p>
        <a:p xmlns:a="http://schemas.openxmlformats.org/drawingml/2006/main">
          <a:r>
            <a:rPr lang="en-US" altLang="ja-JP" sz="1100" baseline="0">
              <a:solidFill>
                <a:sysClr val="window" lastClr="FFFFFF"/>
              </a:solidFill>
            </a:rPr>
            <a:t>Elements Count  =  2000</a:t>
          </a:r>
        </a:p>
        <a:p xmlns:a="http://schemas.openxmlformats.org/drawingml/2006/main">
          <a:r>
            <a:rPr lang="en-US" altLang="ja-JP" sz="1100" baseline="0">
              <a:solidFill>
                <a:sysClr val="window" lastClr="FFFFFF"/>
              </a:solidFill>
            </a:rPr>
            <a:t>Total Object Size = 40 Kbytes</a:t>
          </a:r>
        </a:p>
        <a:p xmlns:a="http://schemas.openxmlformats.org/drawingml/2006/main">
          <a:endParaRPr lang="ja-JP" altLang="en-US" sz="1100">
            <a:solidFill>
              <a:sysClr val="window" lastClr="FFFFFF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0.73438</cdr:x>
      <cdr:y>0.82292</cdr:y>
    </cdr:from>
    <cdr:to>
      <cdr:x>0.94866</cdr:x>
      <cdr:y>0.90824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6715140" y="5643578"/>
          <a:ext cx="1959428" cy="585107"/>
        </a:xfrm>
        <a:prstGeom xmlns:a="http://schemas.openxmlformats.org/drawingml/2006/main" prst="rect">
          <a:avLst/>
        </a:prstGeom>
        <a:gradFill xmlns:a="http://schemas.openxmlformats.org/drawingml/2006/main" rotWithShape="1">
          <a:gsLst>
            <a:gs pos="0">
              <a:sysClr val="windowText" lastClr="000000">
                <a:shade val="51000"/>
                <a:satMod val="130000"/>
              </a:sysClr>
            </a:gs>
            <a:gs pos="80000">
              <a:sysClr val="windowText" lastClr="000000">
                <a:shade val="93000"/>
                <a:satMod val="130000"/>
              </a:sysClr>
            </a:gs>
            <a:gs pos="100000">
              <a:sysClr val="windowText" lastClr="000000">
                <a:shade val="94000"/>
                <a:satMod val="135000"/>
              </a:sysClr>
            </a:gs>
          </a:gsLst>
          <a:lin ang="16200000" scaled="0"/>
        </a:gradFill>
        <a:ln xmlns:a="http://schemas.openxmlformats.org/drawingml/2006/main">
          <a:noFill/>
        </a:ln>
        <a:effectLst xmlns:a="http://schemas.openxmlformats.org/drawingml/2006/main">
          <a:outerShdw blurRad="40000" dist="23000" dir="5400000" rotWithShape="0">
            <a:srgbClr val="000000">
              <a:alpha val="35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threePt" dir="t">
            <a:rot lat="0" lon="0" rev="1200000"/>
          </a:lightRig>
        </a:scene3d>
        <a:sp3d xmlns:a="http://schemas.openxmlformats.org/drawingml/2006/main">
          <a:bevelT w="63500" h="25400"/>
        </a:sp3d>
      </cdr:spPr>
      <cdr:style>
        <a:lnRef xmlns:a="http://schemas.openxmlformats.org/drawingml/2006/main" idx="0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3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solidFill>
                <a:sysClr val="window" lastClr="FFFFFF"/>
              </a:solidFill>
              <a:latin typeface="Calibri"/>
            </a:defRPr>
          </a:lvl1pPr>
          <a:lvl2pPr marL="457200" indent="0">
            <a:defRPr sz="1100">
              <a:solidFill>
                <a:sysClr val="window" lastClr="FFFFFF"/>
              </a:solidFill>
              <a:latin typeface="Calibri"/>
            </a:defRPr>
          </a:lvl2pPr>
          <a:lvl3pPr marL="914400" indent="0">
            <a:defRPr sz="1100">
              <a:solidFill>
                <a:sysClr val="window" lastClr="FFFFFF"/>
              </a:solidFill>
              <a:latin typeface="Calibri"/>
            </a:defRPr>
          </a:lvl3pPr>
          <a:lvl4pPr marL="1371600" indent="0">
            <a:defRPr sz="1100">
              <a:solidFill>
                <a:sysClr val="window" lastClr="FFFFFF"/>
              </a:solidFill>
              <a:latin typeface="Calibri"/>
            </a:defRPr>
          </a:lvl4pPr>
          <a:lvl5pPr marL="1828800" indent="0">
            <a:defRPr sz="1100">
              <a:solidFill>
                <a:sysClr val="window" lastClr="FFFFFF"/>
              </a:solidFill>
              <a:latin typeface="Calibri"/>
            </a:defRPr>
          </a:lvl5pPr>
          <a:lvl6pPr marL="2286000" indent="0">
            <a:defRPr sz="1100">
              <a:solidFill>
                <a:sysClr val="window" lastClr="FFFFFF"/>
              </a:solidFill>
              <a:latin typeface="Calibri"/>
            </a:defRPr>
          </a:lvl6pPr>
          <a:lvl7pPr marL="2743200" indent="0">
            <a:defRPr sz="1100">
              <a:solidFill>
                <a:sysClr val="window" lastClr="FFFFFF"/>
              </a:solidFill>
              <a:latin typeface="Calibri"/>
            </a:defRPr>
          </a:lvl7pPr>
          <a:lvl8pPr marL="3200400" indent="0">
            <a:defRPr sz="1100">
              <a:solidFill>
                <a:sysClr val="window" lastClr="FFFFFF"/>
              </a:solidFill>
              <a:latin typeface="Calibri"/>
            </a:defRPr>
          </a:lvl8pPr>
          <a:lvl9pPr marL="3657600" indent="0">
            <a:defRPr sz="1100">
              <a:solidFill>
                <a:sysClr val="window" lastClr="FFFFFF"/>
              </a:solidFill>
              <a:latin typeface="Calibri"/>
            </a:defRPr>
          </a:lvl9pPr>
        </a:lstStyle>
        <a:p xmlns:a="http://schemas.openxmlformats.org/drawingml/2006/main">
          <a:r>
            <a:rPr lang="en-US" altLang="ja-JP" sz="1100">
              <a:solidFill>
                <a:sysClr val="window" lastClr="FFFFFF"/>
              </a:solidFill>
            </a:rPr>
            <a:t>ObjectSize          </a:t>
          </a:r>
          <a:r>
            <a:rPr lang="en-US" altLang="ja-JP" sz="1100" baseline="0">
              <a:solidFill>
                <a:sysClr val="window" lastClr="FFFFFF"/>
              </a:solidFill>
            </a:rPr>
            <a:t>  = 2048 bytes</a:t>
          </a:r>
        </a:p>
        <a:p xmlns:a="http://schemas.openxmlformats.org/drawingml/2006/main">
          <a:r>
            <a:rPr lang="en-US" altLang="ja-JP" sz="1100" baseline="0">
              <a:solidFill>
                <a:sysClr val="window" lastClr="FFFFFF"/>
              </a:solidFill>
            </a:rPr>
            <a:t>Elements Count  =  2000</a:t>
          </a:r>
        </a:p>
        <a:p xmlns:a="http://schemas.openxmlformats.org/drawingml/2006/main">
          <a:r>
            <a:rPr lang="en-US" altLang="ja-JP" sz="1100" baseline="0">
              <a:solidFill>
                <a:sysClr val="window" lastClr="FFFFFF"/>
              </a:solidFill>
            </a:rPr>
            <a:t>Total Object Size = 4000 Kbytes</a:t>
          </a:r>
        </a:p>
        <a:p xmlns:a="http://schemas.openxmlformats.org/drawingml/2006/main">
          <a:endParaRPr lang="ja-JP" altLang="en-US" sz="1100">
            <a:solidFill>
              <a:sysClr val="window" lastClr="FFFFFF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0A59B-5793-4B72-87BB-593E3C86835C}" type="datetimeFigureOut">
              <a:rPr kumimoji="1" lang="ja-JP" altLang="en-US" smtClean="0"/>
              <a:pPr/>
              <a:t>2013/5/31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F35F8-C96C-40DF-BC5F-8A4C3831DE41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95535" y="1628800"/>
            <a:ext cx="8352928" cy="1470025"/>
          </a:xfrm>
        </p:spPr>
        <p:txBody>
          <a:bodyPr>
            <a:normAutofit/>
          </a:bodyPr>
          <a:lstStyle/>
          <a:p>
            <a:r>
              <a:rPr lang="ja-JP" altLang="en-US" sz="4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ＤＦ平成ゴシック体W7" panose="02010609000101010101" pitchFamily="1" charset="-128"/>
              </a:rPr>
              <a:t>コンテナのパフォーマンスについて</a:t>
            </a:r>
            <a:endParaRPr kumimoji="1" lang="ja-JP" altLang="en-US" sz="4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ＤＦ平成ゴシック体W7" panose="02010609000101010101" pitchFamily="1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44067" y="3600450"/>
            <a:ext cx="7255865" cy="1916782"/>
          </a:xfrm>
        </p:spPr>
        <p:txBody>
          <a:bodyPr>
            <a:normAutofit/>
          </a:bodyPr>
          <a:lstStyle/>
          <a:p>
            <a:r>
              <a:rPr kumimoji="1" lang="en-US" altLang="ja-JP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2013/6/1</a:t>
            </a:r>
          </a:p>
          <a:p>
            <a:r>
              <a:rPr kumimoji="1" lang="en-US" altLang="ja-JP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Boost</a:t>
            </a:r>
            <a:r>
              <a:rPr kumimoji="1" lang="ja-JP" altLang="en-US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勉強会＃</a:t>
            </a:r>
            <a:r>
              <a:rPr kumimoji="1" lang="en-US" altLang="ja-JP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11 </a:t>
            </a:r>
            <a:r>
              <a:rPr kumimoji="1" lang="ja-JP" altLang="en-US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東京</a:t>
            </a:r>
            <a:endParaRPr kumimoji="1" lang="en-US" altLang="ja-JP" smtClean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a typeface="ＤＦ平成ゴシック体W7" panose="02010609000101010101" pitchFamily="1" charset="-128"/>
            </a:endParaRPr>
          </a:p>
          <a:p>
            <a:r>
              <a:rPr lang="ja-JP" altLang="en-US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ソフトウエア研究会</a:t>
            </a:r>
            <a:r>
              <a:rPr lang="en-US" altLang="ja-JP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in</a:t>
            </a:r>
            <a:r>
              <a:rPr lang="ja-JP" altLang="en-US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ea typeface="ＤＦ平成ゴシック体W7" panose="02010609000101010101" pitchFamily="1" charset="-128"/>
              </a:rPr>
              <a:t>秋葉原 池田公平</a:t>
            </a:r>
            <a:endParaRPr kumimoji="1" lang="ja-JP" altLang="en-US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a typeface="ＤＦ平成ゴシック体W7" panose="02010609000101010101" pitchFamily="1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ja-JP" smtClean="0"/>
              <a:t>vector</a:t>
            </a:r>
            <a:r>
              <a:rPr lang="ja-JP" altLang="en-US" smtClean="0"/>
              <a:t>の特徴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smtClean="0">
                <a:latin typeface="HGP創英ﾌﾟﾚｾﾞﾝｽEB" pitchFamily="18" charset="-128"/>
                <a:ea typeface="HGP創英ﾌﾟﾚｾﾞﾝｽEB" pitchFamily="18" charset="-128"/>
              </a:rPr>
              <a:t>連続したメモリ空間に配置されるため、Ｃとの互換性が高い。</a:t>
            </a:r>
            <a:endParaRPr kumimoji="1" lang="en-US" altLang="ja-JP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r>
              <a:rPr lang="ja-JP" altLang="en-US" smtClean="0">
                <a:latin typeface="HGP創英ﾌﾟﾚｾﾞﾝｽEB" pitchFamily="18" charset="-128"/>
                <a:ea typeface="HGP創英ﾌﾟﾚｾﾞﾝｽEB" pitchFamily="18" charset="-128"/>
              </a:rPr>
              <a:t>ランダムアクセス性能が良い。</a:t>
            </a:r>
            <a:endParaRPr lang="en-US" altLang="ja-JP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r>
              <a:rPr lang="ja-JP" altLang="en-US" smtClean="0">
                <a:latin typeface="HGP創英ﾌﾟﾚｾﾞﾝｽEB" pitchFamily="18" charset="-128"/>
                <a:ea typeface="HGP創英ﾌﾟﾚｾﾞﾝｽEB" pitchFamily="18" charset="-128"/>
              </a:rPr>
              <a:t>添え字でのアクセス機能など、初心者にも使いやすい設計。</a:t>
            </a:r>
            <a:endParaRPr lang="en-US" altLang="ja-JP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r>
              <a:rPr lang="ja-JP" altLang="en-US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サイズの拡大時に、要素のコピーが発生する。</a:t>
            </a:r>
            <a:endParaRPr lang="en-US" altLang="ja-JP" smtClean="0">
              <a:solidFill>
                <a:srgbClr val="FF0000"/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r>
              <a:rPr lang="ja-JP" altLang="en-US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挿入、削除のコストが高い。</a:t>
            </a:r>
            <a:endParaRPr lang="en-US" altLang="ja-JP" smtClean="0">
              <a:solidFill>
                <a:srgbClr val="FF0000"/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r>
              <a:rPr lang="ja-JP" altLang="en-US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メモリー効率が悪い。（要素のコピー時に、一時的に大きなメモリを占有する）</a:t>
            </a:r>
            <a:endParaRPr lang="en-US" altLang="ja-JP" smtClean="0">
              <a:solidFill>
                <a:srgbClr val="FF0000"/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endParaRPr kumimoji="1" lang="ja-JP" altLang="en-US">
              <a:latin typeface="HGP創英ﾌﾟﾚｾﾞﾝｽEB" pitchFamily="18" charset="-128"/>
              <a:ea typeface="HGP創英ﾌﾟﾚｾﾞﾝｽEB" pitchFamily="18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8596" y="2571744"/>
            <a:ext cx="82296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ja-JP" altLang="en-US" smtClean="0"/>
              <a:t>目的に合ったコンテナを選択しよう</a:t>
            </a:r>
            <a:endParaRPr kumimoji="1" lang="ja-JP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220820" y="4199358"/>
            <a:ext cx="4579627" cy="25420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mtClean="0"/>
              <a:t>C++ 11</a:t>
            </a:r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448342" y="1293066"/>
            <a:ext cx="4026418" cy="28116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mtClean="0"/>
              <a:t>C++ 03</a:t>
            </a:r>
            <a:endParaRPr kumimoji="1" lang="ja-JP" altLang="en-US"/>
          </a:p>
        </p:txBody>
      </p:sp>
      <p:sp>
        <p:nvSpPr>
          <p:cNvPr id="37" name="角丸四角形 36"/>
          <p:cNvSpPr/>
          <p:nvPr/>
        </p:nvSpPr>
        <p:spPr>
          <a:xfrm>
            <a:off x="4929190" y="1285860"/>
            <a:ext cx="4032448" cy="544830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kumimoji="1" lang="en-US" altLang="ja-JP" smtClean="0"/>
              <a:t>boost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1143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ja-JP"/>
              <a:t>C++11</a:t>
            </a:r>
            <a:r>
              <a:rPr lang="ja-JP" altLang="en-US"/>
              <a:t>で利用可能なコンテナ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39836" y="6023954"/>
            <a:ext cx="66133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array</a:t>
            </a:r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40875" y="1842765"/>
            <a:ext cx="7764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vector</a:t>
            </a:r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6968" y="2420663"/>
            <a:ext cx="78098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deque</a:t>
            </a:r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70656" y="2780928"/>
            <a:ext cx="78098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queue</a:t>
            </a:r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85871" y="2291959"/>
            <a:ext cx="65857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stack</a:t>
            </a:r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7951" y="2935111"/>
            <a:ext cx="45461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list</a:t>
            </a:r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1903" y="6055763"/>
            <a:ext cx="131087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forward_list</a:t>
            </a:r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642352" y="2703390"/>
            <a:ext cx="4655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set</a:t>
            </a:r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986529" y="3598798"/>
            <a:ext cx="60144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map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934188" y="3379058"/>
            <a:ext cx="95449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multiset</a:t>
            </a:r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4189" y="3180422"/>
            <a:ext cx="109036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multimap</a:t>
            </a:r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7014" y="4800774"/>
            <a:ext cx="157511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/>
              <a:t>u</a:t>
            </a:r>
            <a:r>
              <a:rPr lang="en-US" altLang="ja-JP" smtClean="0"/>
              <a:t>nordered_set</a:t>
            </a:r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858776" y="5283359"/>
            <a:ext cx="171098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/>
              <a:t>u</a:t>
            </a:r>
            <a:r>
              <a:rPr kumimoji="1" lang="en-US" altLang="ja-JP" smtClean="0"/>
              <a:t>nordered_map</a:t>
            </a:r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61551" y="4719628"/>
            <a:ext cx="219989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unordered_multimap</a:t>
            </a:r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148817" y="6023954"/>
            <a:ext cx="15872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priority_queue</a:t>
            </a:r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432" y="2098928"/>
            <a:ext cx="7764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vector</a:t>
            </a:r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36253" y="2551656"/>
            <a:ext cx="7809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queue</a:t>
            </a:r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291605" y="2066193"/>
            <a:ext cx="14539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stable_vector</a:t>
            </a:r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254352" y="3213660"/>
            <a:ext cx="17109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unordered_map</a:t>
            </a:r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79936" y="5091156"/>
            <a:ext cx="1575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unordered_set</a:t>
            </a:r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286380" y="5643578"/>
            <a:ext cx="24484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mtClean="0"/>
              <a:t>unordered_multiset</a:t>
            </a:r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429388" y="6215082"/>
            <a:ext cx="21998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unordered_multimap</a:t>
            </a:r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57200" y="5477865"/>
            <a:ext cx="206402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unordered_multiset</a:t>
            </a:r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971889" y="4113417"/>
            <a:ext cx="8898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flat_set</a:t>
            </a:r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643834" y="5214950"/>
            <a:ext cx="10257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flat_map</a:t>
            </a:r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182857" y="3440406"/>
            <a:ext cx="5443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slist</a:t>
            </a:r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630828" y="4052029"/>
            <a:ext cx="16177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fibonacci_heap</a:t>
            </a:r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719478" y="1883090"/>
            <a:ext cx="71269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string</a:t>
            </a:r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643600" y="2796941"/>
            <a:ext cx="7126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string</a:t>
            </a:r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364088" y="4663652"/>
            <a:ext cx="601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mtClean="0"/>
              <a:t>map</a:t>
            </a:r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460432" y="3401308"/>
            <a:ext cx="4655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set</a:t>
            </a:r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885562" y="4616108"/>
            <a:ext cx="15872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mtClean="0"/>
              <a:t>priority_queue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38827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 3" descr="IMG_06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0098" y="0"/>
            <a:ext cx="9839838" cy="7849526"/>
          </a:xfrm>
        </p:spPr>
      </p:pic>
      <p:sp>
        <p:nvSpPr>
          <p:cNvPr id="5" name="角丸四角形吹き出し 4"/>
          <p:cNvSpPr/>
          <p:nvPr/>
        </p:nvSpPr>
        <p:spPr>
          <a:xfrm>
            <a:off x="5857884" y="571480"/>
            <a:ext cx="3143272" cy="2357454"/>
          </a:xfrm>
          <a:prstGeom prst="wedgeRoundRectCallout">
            <a:avLst>
              <a:gd name="adj1" fmla="val -42958"/>
              <a:gd name="adj2" fmla="val 6404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3200" smtClean="0">
              <a:latin typeface="HGP創英角ﾎﾟｯﾌﾟ体" pitchFamily="50" charset="-128"/>
              <a:ea typeface="HGP創英角ﾎﾟｯﾌﾟ体" pitchFamily="50" charset="-128"/>
            </a:endParaRPr>
          </a:p>
          <a:p>
            <a:pPr algn="ctr"/>
            <a:r>
              <a:rPr lang="en-US" altLang="ja-JP" sz="3200" smtClean="0">
                <a:latin typeface="HGP創英角ﾎﾟｯﾌﾟ体" pitchFamily="50" charset="-128"/>
                <a:ea typeface="HGP創英角ﾎﾟｯﾌﾟ体" pitchFamily="50" charset="-128"/>
              </a:rPr>
              <a:t>………</a:t>
            </a:r>
          </a:p>
          <a:p>
            <a:pPr algn="ctr"/>
            <a:endParaRPr lang="en-US" altLang="ja-JP" sz="3200" smtClean="0">
              <a:latin typeface="HGP創英角ﾎﾟｯﾌﾟ体" pitchFamily="50" charset="-128"/>
              <a:ea typeface="HGP創英角ﾎﾟｯﾌﾟ体" pitchFamily="50" charset="-128"/>
            </a:endParaRPr>
          </a:p>
          <a:p>
            <a:pPr algn="ctr"/>
            <a:r>
              <a:rPr lang="ja-JP" altLang="en-US" sz="3200" smtClean="0">
                <a:latin typeface="HGP創英角ﾎﾟｯﾌﾟ体" pitchFamily="50" charset="-128"/>
                <a:ea typeface="HGP創英角ﾎﾟｯﾌﾟ体" pitchFamily="50" charset="-128"/>
              </a:rPr>
              <a:t>どれがイイの？</a:t>
            </a:r>
            <a:endParaRPr lang="ja-JP" altLang="en-US" sz="3200" smtClean="0">
              <a:latin typeface="HGP創英角ﾎﾟｯﾌﾟ体" pitchFamily="50" charset="-128"/>
              <a:ea typeface="HGP創英角ﾎﾟｯﾌﾟ体" pitchFamily="50" charset="-128"/>
            </a:endParaRPr>
          </a:p>
          <a:p>
            <a:pPr algn="ctr"/>
            <a:endParaRPr lang="ja-JP" altLang="en-US" sz="3200">
              <a:latin typeface="HGP創英角ﾎﾟｯﾌﾟ体" pitchFamily="50" charset="-128"/>
              <a:ea typeface="HGP創英角ﾎﾟｯﾌﾟ体" pitchFamily="50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 smtClean="0"/>
              <a:t>わりと</a:t>
            </a:r>
            <a:r>
              <a:rPr lang="ja-JP" altLang="en-US" smtClean="0"/>
              <a:t>よく使うコンテナを紹介</a:t>
            </a:r>
            <a:endParaRPr kumimoji="1" lang="ja-JP" altLang="en-US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9521138"/>
              </p:ext>
            </p:extLst>
          </p:nvPr>
        </p:nvGraphicFramePr>
        <p:xfrm>
          <a:off x="500034" y="1357298"/>
          <a:ext cx="82296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184"/>
                <a:gridCol w="3454216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名称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メリット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リスク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array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mtClean="0"/>
                        <a:t>C</a:t>
                      </a:r>
                      <a:r>
                        <a:rPr kumimoji="1" lang="ja-JP" altLang="en-US" smtClean="0"/>
                        <a:t>言語との互換性、ランダムアクセス性能が良い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サイズを変更できない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vector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C</a:t>
                      </a:r>
                      <a:r>
                        <a:rPr kumimoji="1" lang="ja-JP" altLang="en-US" smtClean="0"/>
                        <a:t>言語との互換性、ランダムアクセス性能が良い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要素の拡大時、挿入、削除のコストが高い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deque</a:t>
                      </a:r>
                    </a:p>
                    <a:p>
                      <a:endParaRPr kumimoji="1" lang="en-US" altLang="ja-JP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ランダムアクセス性能、挿入、削除、拡大時のコストが低い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処理系によっては難あり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stable_vector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ランダムアクセス性能、挿入、削除、拡大時のコストが低い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vector</a:t>
                      </a:r>
                      <a:r>
                        <a:rPr kumimoji="1" lang="ja-JP" altLang="en-US" smtClean="0"/>
                        <a:t>と比べて、メモリ効率が悪い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set/multiset</a:t>
                      </a:r>
                    </a:p>
                    <a:p>
                      <a:r>
                        <a:rPr kumimoji="1" lang="en-US" altLang="ja-JP" smtClean="0"/>
                        <a:t>map/multimap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削除のコストが低い。検索が比較的速い。ソート済み。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ランダムアクセスできない</a:t>
                      </a:r>
                      <a:endParaRPr kumimoji="1" lang="en-US" altLang="ja-JP" smtClean="0"/>
                    </a:p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unordered_set</a:t>
                      </a:r>
                    </a:p>
                    <a:p>
                      <a:r>
                        <a:rPr kumimoji="1" lang="en-US" altLang="ja-JP" smtClean="0"/>
                        <a:t>unordered_map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検索が速い。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ランダムアクセスできない</a:t>
                      </a:r>
                      <a:endParaRPr kumimoji="1" lang="en-US" altLang="ja-JP" smtClean="0"/>
                    </a:p>
                    <a:p>
                      <a:r>
                        <a:rPr kumimoji="1" lang="ja-JP" altLang="en-US" smtClean="0"/>
                        <a:t>ソートできない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priority_queue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set/multiset</a:t>
                      </a:r>
                      <a:r>
                        <a:rPr kumimoji="1" lang="ja-JP" altLang="en-US" smtClean="0"/>
                        <a:t>よりメモリ効率が良い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処理系によっては難あり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fibonacci_heap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検索がとても速い。ソート済み。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ちょっとマイナー</a:t>
                      </a:r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これらのコンテナを計測してみる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mtClean="0"/>
              <a:t>コンテナに対する、要素の追加の速度</a:t>
            </a:r>
            <a:endParaRPr kumimoji="1" lang="en-US" altLang="ja-JP" smtClean="0"/>
          </a:p>
          <a:p>
            <a:r>
              <a:rPr lang="ja-JP" altLang="en-US" smtClean="0"/>
              <a:t>アロケート回数とメモリ使用量</a:t>
            </a:r>
            <a:endParaRPr lang="en-US" altLang="ja-JP" smtClean="0"/>
          </a:p>
          <a:p>
            <a:r>
              <a:rPr lang="ja-JP" altLang="en-US" smtClean="0"/>
              <a:t>全要素のアクセス速度</a:t>
            </a:r>
          </a:p>
          <a:p>
            <a:r>
              <a:rPr kumimoji="1" lang="ja-JP" altLang="en-US" smtClean="0"/>
              <a:t>挿入・削除の速度</a:t>
            </a:r>
            <a:endParaRPr kumimoji="1" lang="en-US" altLang="ja-JP" smtClean="0"/>
          </a:p>
          <a:p>
            <a:r>
              <a:rPr lang="ja-JP" altLang="en-US" smtClean="0"/>
              <a:t>ソートの速度</a:t>
            </a:r>
            <a:endParaRPr lang="en-US" altLang="ja-JP" smtClean="0"/>
          </a:p>
          <a:p>
            <a:r>
              <a:rPr kumimoji="1" lang="ja-JP" altLang="en-US" smtClean="0"/>
              <a:t>検索の</a:t>
            </a:r>
            <a:r>
              <a:rPr lang="ja-JP" altLang="en-US" smtClean="0"/>
              <a:t>速度</a:t>
            </a:r>
            <a:endParaRPr lang="en-US" altLang="ja-JP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テスト環境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smtClean="0">
                <a:latin typeface="HGPｺﾞｼｯｸE" pitchFamily="50" charset="-128"/>
                <a:ea typeface="HGPｺﾞｼｯｸE" pitchFamily="50" charset="-128"/>
              </a:rPr>
              <a:t>実験装置</a:t>
            </a:r>
            <a:endParaRPr lang="en-US" altLang="ja-JP" smtClean="0">
              <a:latin typeface="HGPｺﾞｼｯｸE" pitchFamily="50" charset="-128"/>
              <a:ea typeface="HGPｺﾞｼｯｸE" pitchFamily="50" charset="-128"/>
            </a:endParaRPr>
          </a:p>
          <a:p>
            <a:pPr lvl="1">
              <a:buNone/>
            </a:pPr>
            <a:r>
              <a:rPr lang="en-US" altLang="ja-JP" smtClean="0"/>
              <a:t>MacBookPro (mid2012) Core i7 2.6GHz 8GB memory</a:t>
            </a:r>
          </a:p>
          <a:p>
            <a:pPr lvl="1">
              <a:buNone/>
            </a:pPr>
            <a:endParaRPr lang="en-US" altLang="ja-JP" smtClean="0"/>
          </a:p>
          <a:p>
            <a:r>
              <a:rPr lang="ja-JP" altLang="en-US" smtClean="0">
                <a:latin typeface="HGPｺﾞｼｯｸE" pitchFamily="50" charset="-128"/>
                <a:ea typeface="HGPｺﾞｼｯｸE" pitchFamily="50" charset="-128"/>
              </a:rPr>
              <a:t>環境１</a:t>
            </a:r>
            <a:endParaRPr lang="en-US" altLang="ja-JP" smtClean="0">
              <a:latin typeface="HGPｺﾞｼｯｸE" pitchFamily="50" charset="-128"/>
              <a:ea typeface="HGPｺﾞｼｯｸE" pitchFamily="50" charset="-128"/>
            </a:endParaRPr>
          </a:p>
          <a:p>
            <a:pPr lvl="1">
              <a:buNone/>
            </a:pPr>
            <a:r>
              <a:rPr lang="en-US" altLang="ja-JP" smtClean="0"/>
              <a:t>M</a:t>
            </a:r>
            <a:r>
              <a:rPr kumimoji="1" lang="en-US" altLang="ja-JP" smtClean="0"/>
              <a:t>acOS X (mountain lion)  LLVM4.2 (apple c++)</a:t>
            </a:r>
            <a:endParaRPr lang="en-US" altLang="ja-JP" smtClean="0"/>
          </a:p>
          <a:p>
            <a:pPr lvl="1">
              <a:buNone/>
            </a:pPr>
            <a:endParaRPr lang="en-US" altLang="ja-JP" smtClean="0"/>
          </a:p>
          <a:p>
            <a:r>
              <a:rPr lang="ja-JP" altLang="en-US" smtClean="0">
                <a:latin typeface="HGPｺﾞｼｯｸE" pitchFamily="50" charset="-128"/>
                <a:ea typeface="HGPｺﾞｼｯｸE" pitchFamily="50" charset="-128"/>
              </a:rPr>
              <a:t>環境２</a:t>
            </a:r>
            <a:endParaRPr lang="en-US" altLang="ja-JP" smtClean="0">
              <a:latin typeface="HGPｺﾞｼｯｸE" pitchFamily="50" charset="-128"/>
              <a:ea typeface="HGPｺﾞｼｯｸE" pitchFamily="50" charset="-128"/>
            </a:endParaRPr>
          </a:p>
          <a:p>
            <a:pPr lvl="1">
              <a:buNone/>
            </a:pPr>
            <a:r>
              <a:rPr lang="en-US" altLang="ja-JP" smtClean="0"/>
              <a:t>Windows7 (64bit)/VMware   VisualStudio 2012 sp2    </a:t>
            </a:r>
          </a:p>
          <a:p>
            <a:pPr lvl="1">
              <a:buNone/>
            </a:pPr>
            <a:endParaRPr lang="en-US" altLang="ja-JP" smtClean="0"/>
          </a:p>
          <a:p>
            <a:r>
              <a:rPr lang="ja-JP" altLang="en-US" smtClean="0">
                <a:latin typeface="HGPｺﾞｼｯｸE" pitchFamily="50" charset="-128"/>
                <a:ea typeface="HGPｺﾞｼｯｸE" pitchFamily="50" charset="-128"/>
              </a:rPr>
              <a:t>環境３</a:t>
            </a:r>
            <a:endParaRPr lang="en-US" altLang="ja-JP" smtClean="0">
              <a:latin typeface="HGPｺﾞｼｯｸE" pitchFamily="50" charset="-128"/>
              <a:ea typeface="HGPｺﾞｼｯｸE" pitchFamily="50" charset="-128"/>
            </a:endParaRPr>
          </a:p>
          <a:p>
            <a:pPr lvl="1">
              <a:buNone/>
            </a:pPr>
            <a:r>
              <a:rPr lang="en-US" altLang="ja-JP" smtClean="0"/>
              <a:t>Ubuntu 12.04(LTS)/VMware   gcc 4.8</a:t>
            </a:r>
          </a:p>
          <a:p>
            <a:pPr lvl="1">
              <a:buNone/>
            </a:pPr>
            <a:endParaRPr kumimoji="1" lang="en-US" altLang="ja-JP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テスト方法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mtClean="0"/>
              <a:t>ループ回数を、ひとつのテストが</a:t>
            </a:r>
            <a:r>
              <a:rPr kumimoji="1" lang="en-US" altLang="ja-JP" smtClean="0"/>
              <a:t>100</a:t>
            </a:r>
            <a:r>
              <a:rPr kumimoji="1" lang="ja-JP" altLang="en-US" smtClean="0"/>
              <a:t>ミリ秒程度で終わるように調整</a:t>
            </a:r>
            <a:endParaRPr kumimoji="1" lang="en-US" altLang="ja-JP" smtClean="0"/>
          </a:p>
          <a:p>
            <a:endParaRPr kumimoji="1" lang="en-US" altLang="ja-JP" smtClean="0"/>
          </a:p>
          <a:p>
            <a:r>
              <a:rPr kumimoji="1" lang="ja-JP" altLang="en-US" smtClean="0"/>
              <a:t>計測を</a:t>
            </a:r>
            <a:r>
              <a:rPr kumimoji="1" lang="en-US" altLang="ja-JP" smtClean="0"/>
              <a:t>10</a:t>
            </a:r>
            <a:r>
              <a:rPr kumimoji="1" lang="ja-JP" altLang="en-US" smtClean="0"/>
              <a:t>回行い、最大と最小の</a:t>
            </a:r>
            <a:r>
              <a:rPr kumimoji="1" lang="en-US" altLang="ja-JP" smtClean="0"/>
              <a:t>2</a:t>
            </a:r>
            <a:r>
              <a:rPr kumimoji="1" lang="ja-JP" altLang="en-US" smtClean="0"/>
              <a:t>サンプルを捨て、残りの</a:t>
            </a:r>
            <a:r>
              <a:rPr kumimoji="1" lang="en-US" altLang="ja-JP" smtClean="0"/>
              <a:t>8</a:t>
            </a:r>
            <a:r>
              <a:rPr kumimoji="1" lang="ja-JP" altLang="en-US" smtClean="0"/>
              <a:t>サンプルの平均値を採用</a:t>
            </a:r>
            <a:endParaRPr kumimoji="1" lang="en-US" altLang="ja-JP" smtClean="0"/>
          </a:p>
          <a:p>
            <a:endParaRPr kumimoji="1" lang="en-US" altLang="ja-JP" smtClean="0"/>
          </a:p>
          <a:p>
            <a:r>
              <a:rPr lang="ja-JP" altLang="en-US" smtClean="0"/>
              <a:t>時間計測は、ＣＰＵのカウンタを利用する。（精度は</a:t>
            </a:r>
            <a:r>
              <a:rPr lang="en-US" altLang="ja-JP" smtClean="0"/>
              <a:t>0.38</a:t>
            </a:r>
            <a:r>
              <a:rPr lang="ja-JP" altLang="en-US" smtClean="0"/>
              <a:t>ナノ秒）</a:t>
            </a:r>
            <a:endParaRPr kumimoji="1" lang="ja-JP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コンテナに格納するオブジェクト</a:t>
            </a:r>
            <a:endParaRPr kumimoji="1" lang="ja-JP" altLang="en-US"/>
          </a:p>
        </p:txBody>
      </p:sp>
      <p:graphicFrame>
        <p:nvGraphicFramePr>
          <p:cNvPr id="4" name="コンテンツ プレースホルダ 3"/>
          <p:cNvGraphicFramePr>
            <a:graphicFrameLocks noGrp="1"/>
          </p:cNvGraphicFramePr>
          <p:nvPr>
            <p:ph idx="1"/>
          </p:nvPr>
        </p:nvGraphicFramePr>
        <p:xfrm>
          <a:off x="500034" y="1500174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mtClean="0"/>
                        <a:t>SmallObject</a:t>
                      </a:r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サイズ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20bytes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メンバ変数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float x</a:t>
                      </a:r>
                      <a:r>
                        <a:rPr kumimoji="1" lang="en-US" altLang="ja-JP" baseline="0" smtClean="0"/>
                        <a:t> 5</a:t>
                      </a:r>
                      <a:r>
                        <a:rPr kumimoji="1" lang="ja-JP" altLang="en-US" baseline="0" smtClean="0"/>
                        <a:t>個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move</a:t>
                      </a:r>
                      <a:r>
                        <a:rPr kumimoji="1" lang="en-US" altLang="ja-JP" baseline="0" smtClean="0"/>
                        <a:t> </a:t>
                      </a:r>
                      <a:r>
                        <a:rPr kumimoji="1" lang="ja-JP" altLang="en-US" baseline="0" smtClean="0"/>
                        <a:t>コンストラクタ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なし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用途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描画オブジェクトの頂点データを想定</a:t>
                      </a:r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コンテンツ プレースホルダ 3"/>
          <p:cNvGraphicFramePr>
            <a:graphicFrameLocks/>
          </p:cNvGraphicFramePr>
          <p:nvPr/>
        </p:nvGraphicFramePr>
        <p:xfrm>
          <a:off x="500034" y="3714752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mtClean="0"/>
                        <a:t>LargeObject</a:t>
                      </a:r>
                      <a:endParaRPr kumimoji="1" lang="ja-JP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サイズ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2048bytes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メンバ変数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float x</a:t>
                      </a:r>
                      <a:r>
                        <a:rPr kumimoji="1" lang="en-US" altLang="ja-JP" baseline="0" smtClean="0"/>
                        <a:t> 512</a:t>
                      </a:r>
                      <a:r>
                        <a:rPr kumimoji="1" lang="ja-JP" altLang="en-US" baseline="0" smtClean="0"/>
                        <a:t>個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move</a:t>
                      </a:r>
                      <a:r>
                        <a:rPr kumimoji="1" lang="en-US" altLang="ja-JP" baseline="0" smtClean="0"/>
                        <a:t> </a:t>
                      </a:r>
                      <a:r>
                        <a:rPr kumimoji="1" lang="ja-JP" altLang="en-US" baseline="0" smtClean="0"/>
                        <a:t>コンストラクタ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あり</a:t>
                      </a:r>
                      <a:endParaRPr kumimoji="1" lang="ja-JP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用途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何かのバッファ、データの集合体</a:t>
                      </a:r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42910" y="6072206"/>
            <a:ext cx="784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mtClean="0"/>
              <a:t>※</a:t>
            </a:r>
            <a:r>
              <a:rPr lang="ja-JP" altLang="en-US" smtClean="0"/>
              <a:t>いずれのオブジェクトも、</a:t>
            </a:r>
            <a:r>
              <a:rPr lang="en-US" altLang="ja-JP" smtClean="0"/>
              <a:t>seed</a:t>
            </a:r>
            <a:r>
              <a:rPr lang="ja-JP" altLang="en-US" smtClean="0"/>
              <a:t>値</a:t>
            </a:r>
            <a:r>
              <a:rPr lang="en-US" altLang="ja-JP" smtClean="0"/>
              <a:t>(float)</a:t>
            </a:r>
            <a:r>
              <a:rPr lang="ja-JP" altLang="en-US" smtClean="0"/>
              <a:t>から生成するコンストラクタを持ちます</a:t>
            </a:r>
            <a:endParaRPr kumimoji="1" lang="ja-JP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1800" smtClean="0">
                <a:ea typeface="ＤＦ平成ゴシック体W7" panose="02010609000101010101" pitchFamily="1" charset="-128"/>
              </a:rPr>
              <a:t>僭越ながら</a:t>
            </a:r>
            <a:r>
              <a:rPr kumimoji="1" lang="ja-JP" altLang="en-US" smtClean="0">
                <a:ea typeface="ＤＦ平成ゴシック体W7" panose="02010609000101010101" pitchFamily="1" charset="-128"/>
              </a:rPr>
              <a:t>自己紹介</a:t>
            </a:r>
            <a:r>
              <a:rPr kumimoji="1" lang="ja-JP" altLang="en-US" sz="2000" smtClean="0">
                <a:ea typeface="ＤＦ平成ゴシック体W7" panose="02010609000101010101" pitchFamily="1" charset="-128"/>
              </a:rPr>
              <a:t>いたします</a:t>
            </a:r>
            <a:endParaRPr kumimoji="1" lang="ja-JP" altLang="en-US">
              <a:ea typeface="ＤＦ平成ゴシック体W7" panose="02010609000101010101" pitchFamily="1" charset="-128"/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73699879"/>
              </p:ext>
            </p:extLst>
          </p:nvPr>
        </p:nvGraphicFramePr>
        <p:xfrm>
          <a:off x="457200" y="1484784"/>
          <a:ext cx="8435280" cy="427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600"/>
                <a:gridCol w="6120680"/>
              </a:tblGrid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氏名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池田 公平　（いけだ こうへい）</a:t>
                      </a:r>
                      <a:endParaRPr kumimoji="1" lang="ja-JP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ペンネーム　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五代 響　　　（ごだい　ひびき）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ハンドル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mtClean="0"/>
                        <a:t>h.godai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メールアドレス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mtClean="0"/>
                        <a:t>godai@techarts.co.jp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所属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㈲テクニカルアーツ 代表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職業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mtClean="0"/>
                        <a:t>プログラマ、コンサルタント、テクニカルライター、音楽制作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得意分野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mtClean="0"/>
                        <a:t>C++</a:t>
                      </a:r>
                      <a:r>
                        <a:rPr kumimoji="1" lang="ja-JP" altLang="en-US" err="1" smtClean="0"/>
                        <a:t>、</a:t>
                      </a:r>
                      <a:r>
                        <a:rPr kumimoji="1" lang="ja-JP" altLang="en-US" smtClean="0"/>
                        <a:t>通信、グラフィックス、オブジェクト指向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活動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ソフトウエア研究会</a:t>
                      </a:r>
                      <a:r>
                        <a:rPr kumimoji="1" lang="en-US" altLang="ja-JP" smtClean="0"/>
                        <a:t>in</a:t>
                      </a:r>
                      <a:r>
                        <a:rPr kumimoji="1" lang="ja-JP" altLang="en-US" smtClean="0"/>
                        <a:t>秋葉原 主宰 </a:t>
                      </a:r>
                      <a:r>
                        <a:rPr kumimoji="1" lang="en-US" altLang="ja-JP" smtClean="0"/>
                        <a:t>(http://ssa.techarts.co.jp)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趣味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オートバイ、スキー、ワイン、カメラ、左官工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7707">
                <a:tc>
                  <a:txBody>
                    <a:bodyPr/>
                    <a:lstStyle/>
                    <a:p>
                      <a:r>
                        <a:rPr kumimoji="1" lang="ja-JP" altLang="en-US" smtClean="0"/>
                        <a:t>年令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mtClean="0"/>
                        <a:t>29</a:t>
                      </a:r>
                      <a:r>
                        <a:rPr kumimoji="1" lang="ja-JP" altLang="en-US" smtClean="0"/>
                        <a:t>歳と</a:t>
                      </a:r>
                      <a:r>
                        <a:rPr kumimoji="1" lang="en-US" altLang="ja-JP" smtClean="0"/>
                        <a:t>256</a:t>
                      </a:r>
                      <a:r>
                        <a:rPr kumimoji="1" lang="ja-JP" altLang="en-US" smtClean="0"/>
                        <a:t>ヶ月  </a:t>
                      </a:r>
                      <a:r>
                        <a:rPr kumimoji="1" lang="en-US" altLang="ja-JP" smtClean="0"/>
                        <a:t>(2013/6</a:t>
                      </a:r>
                      <a:r>
                        <a:rPr kumimoji="1" lang="ja-JP" altLang="en-US" smtClean="0"/>
                        <a:t>現在</a:t>
                      </a:r>
                      <a:r>
                        <a:rPr kumimoji="1" lang="en-US" altLang="ja-JP" smtClean="0"/>
                        <a:t>)</a:t>
                      </a:r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mtClean="0"/>
              <a:t>TEST#1 </a:t>
            </a:r>
            <a:r>
              <a:rPr lang="en-US" altLang="ja-JP" err="1" smtClean="0"/>
              <a:t>push_back</a:t>
            </a:r>
            <a:r>
              <a:rPr lang="en-US" altLang="ja-JP" smtClean="0"/>
              <a:t>()</a:t>
            </a:r>
            <a:r>
              <a:rPr lang="ja-JP" altLang="en-US" smtClean="0"/>
              <a:t>の速度計測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ja-JP" sz="2000" smtClean="0">
                <a:solidFill>
                  <a:srgbClr val="92D050"/>
                </a:solidFill>
                <a:latin typeface="ＭＳ ゴシック" pitchFamily="49" charset="-128"/>
                <a:ea typeface="ＭＳ ゴシック" pitchFamily="49" charset="-128"/>
              </a:rPr>
              <a:t>// </a:t>
            </a:r>
            <a:r>
              <a:rPr kumimoji="1" lang="ja-JP" altLang="en-US" sz="2000" smtClean="0">
                <a:solidFill>
                  <a:srgbClr val="92D050"/>
                </a:solidFill>
                <a:latin typeface="ＭＳ ゴシック" pitchFamily="49" charset="-128"/>
                <a:ea typeface="ＭＳ ゴシック" pitchFamily="49" charset="-128"/>
              </a:rPr>
              <a:t>乱数で埋められた配列をあらかじめ用意しておく</a:t>
            </a:r>
            <a:endParaRPr kumimoji="1" lang="en-US" altLang="ja-JP" sz="2000" smtClean="0">
              <a:solidFill>
                <a:srgbClr val="92D050"/>
              </a:solidFill>
              <a:latin typeface="ＭＳ ゴシック" pitchFamily="49" charset="-128"/>
              <a:ea typeface="ＭＳ ゴシック" pitchFamily="49" charset="-128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SeedType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src_value_[</a:t>
            </a:r>
            <a:r>
              <a:rPr kumimoji="1" lang="en-US" altLang="ja-JP" sz="2000" smtClean="0">
                <a:solidFill>
                  <a:schemeClr val="accent6">
                    <a:lumMod val="50000"/>
                  </a:schemeClr>
                </a:solidFill>
                <a:latin typeface="DotumChe" pitchFamily="49" charset="-127"/>
                <a:ea typeface="DotumChe" pitchFamily="49" charset="-127"/>
              </a:rPr>
              <a:t>ELEMENT_COUNT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];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...</a:t>
            </a:r>
            <a:endParaRPr kumimoji="1" lang="en-US" altLang="ja-JP" sz="2000" smtClean="0">
              <a:latin typeface="DotumChe" pitchFamily="49" charset="-127"/>
              <a:ea typeface="DotumChe" pitchFamily="49" charset="-127"/>
            </a:endParaRPr>
          </a:p>
          <a:p>
            <a:pPr>
              <a:spcBef>
                <a:spcPts val="0"/>
              </a:spcBef>
              <a:buNone/>
            </a:pPr>
            <a:r>
              <a:rPr kumimoji="1"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template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&lt;</a:t>
            </a:r>
            <a:r>
              <a:rPr kumimoji="1"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typename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Container&gt;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void pushBackTest() {</a:t>
            </a:r>
            <a:endParaRPr kumimoji="1" lang="en-US" altLang="ja-JP" sz="2000" smtClean="0">
              <a:latin typeface="DotumChe" pitchFamily="49" charset="-127"/>
              <a:ea typeface="DotumChe" pitchFamily="49" charset="-127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 </a:t>
            </a:r>
            <a:r>
              <a:rPr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for</a:t>
            </a: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(</a:t>
            </a:r>
            <a:r>
              <a:rPr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int</a:t>
            </a: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loop = 0; loop &lt; </a:t>
            </a:r>
            <a:r>
              <a:rPr lang="en-US" altLang="ja-JP" sz="2000" smtClean="0">
                <a:solidFill>
                  <a:schemeClr val="accent6">
                    <a:lumMod val="50000"/>
                  </a:schemeClr>
                </a:solidFill>
                <a:latin typeface="DotumChe" pitchFamily="49" charset="-127"/>
                <a:ea typeface="DotumChe" pitchFamily="49" charset="-127"/>
              </a:rPr>
              <a:t>LOOP_COUNT</a:t>
            </a: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; ++loop) {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   Container container;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   </a:t>
            </a:r>
            <a:r>
              <a:rPr kumimoji="1"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for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(</a:t>
            </a:r>
            <a:r>
              <a:rPr kumimoji="1" lang="en-US" altLang="ja-JP" sz="2000" smtClean="0">
                <a:solidFill>
                  <a:srgbClr val="0070C0"/>
                </a:solidFill>
                <a:latin typeface="DotumChe" pitchFamily="49" charset="-127"/>
                <a:ea typeface="DotumChe" pitchFamily="49" charset="-127"/>
              </a:rPr>
              <a:t>int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ele = 0; ele &lt; </a:t>
            </a:r>
            <a:r>
              <a:rPr kumimoji="1" lang="en-US" altLang="ja-JP" sz="2000" smtClean="0">
                <a:solidFill>
                  <a:schemeClr val="accent6">
                    <a:lumMod val="50000"/>
                  </a:schemeClr>
                </a:solidFill>
                <a:latin typeface="DotumChe" pitchFamily="49" charset="-127"/>
                <a:ea typeface="DotumChe" pitchFamily="49" charset="-127"/>
              </a:rPr>
              <a:t>ELEMENT_COUNT</a:t>
            </a: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; ++ele) {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     </a:t>
            </a:r>
            <a:r>
              <a:rPr lang="en-US" altLang="ja-JP" sz="2000" err="1" smtClean="0">
                <a:latin typeface="DotumChe" pitchFamily="49" charset="-127"/>
                <a:ea typeface="DotumChe" pitchFamily="49" charset="-127"/>
              </a:rPr>
              <a:t>container.push_back</a:t>
            </a: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(</a:t>
            </a:r>
            <a:r>
              <a:rPr lang="en-US" altLang="ja-JP" sz="2000" err="1" smtClean="0">
                <a:latin typeface="DotumChe" pitchFamily="49" charset="-127"/>
                <a:ea typeface="DotumChe" pitchFamily="49" charset="-127"/>
              </a:rPr>
              <a:t>src_value</a:t>
            </a: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_[ele]);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ja-JP" sz="2000" smtClean="0">
                <a:latin typeface="DotumChe" pitchFamily="49" charset="-127"/>
                <a:ea typeface="DotumChe" pitchFamily="49" charset="-127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" pitchFamily="34" charset="-127"/>
                <a:ea typeface="Dotum" pitchFamily="34" charset="-127"/>
              </a:rPr>
              <a:t>...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solidFill>
                  <a:srgbClr val="92D050"/>
                </a:solidFill>
                <a:latin typeface="ＭＳ ゴシック" pitchFamily="49" charset="-128"/>
                <a:ea typeface="ＭＳ ゴシック" pitchFamily="49" charset="-128"/>
              </a:rPr>
              <a:t>// </a:t>
            </a:r>
            <a:r>
              <a:rPr lang="ja-JP" altLang="en-US" sz="2000" smtClean="0">
                <a:solidFill>
                  <a:srgbClr val="92D050"/>
                </a:solidFill>
                <a:latin typeface="ＭＳ ゴシック" pitchFamily="49" charset="-128"/>
                <a:ea typeface="ＭＳ ゴシック" pitchFamily="49" charset="-128"/>
              </a:rPr>
              <a:t>この関数の実行時間を計測する</a:t>
            </a:r>
          </a:p>
          <a:p>
            <a:pPr>
              <a:spcBef>
                <a:spcPts val="0"/>
              </a:spcBef>
              <a:buNone/>
            </a:pPr>
            <a:r>
              <a:rPr lang="en-US" altLang="ja-JP" sz="2000" smtClean="0">
                <a:latin typeface="DotumChe" pitchFamily="49" charset="-127"/>
                <a:ea typeface="DotumChe" pitchFamily="49" charset="-127"/>
              </a:rPr>
              <a:t>pushBackTest&lt;std::vector&lt;SmallObject&gt;&gt;();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 3" descr="IMG_06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098" y="0"/>
            <a:ext cx="9839838" cy="7849526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143636" y="500042"/>
            <a:ext cx="2857520" cy="1928826"/>
          </a:xfrm>
          <a:prstGeom prst="wedgeRoundRectCallout">
            <a:avLst>
              <a:gd name="adj1" fmla="val -51442"/>
              <a:gd name="adj2" fmla="val 7775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smtClean="0">
                <a:latin typeface="HGP創英角ﾎﾟｯﾌﾟ体" pitchFamily="50" charset="-128"/>
                <a:ea typeface="HGP創英角ﾎﾟｯﾌﾟ体" pitchFamily="50" charset="-128"/>
              </a:rPr>
              <a:t>差が大きすぎないか？</a:t>
            </a:r>
            <a:endParaRPr kumimoji="1" lang="ja-JP" altLang="en-US" sz="3200">
              <a:latin typeface="HGP創英角ﾎﾟｯﾌﾟ体" pitchFamily="50" charset="-128"/>
              <a:ea typeface="HGP創英角ﾎﾟｯﾌﾟ体" pitchFamily="50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kumimoji="1" lang="ja-JP" altLang="en-US" smtClean="0"/>
              <a:t>環境によって差が出る要因は？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642910" y="1643050"/>
            <a:ext cx="7929618" cy="469742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00"/>
              </a:spcAft>
            </a:pPr>
            <a:r>
              <a:rPr kumimoji="1" lang="ja-JP" altLang="en-US" sz="3600" smtClean="0">
                <a:latin typeface="HGP創英ﾌﾟﾚｾﾞﾝｽEB" pitchFamily="18" charset="-128"/>
                <a:ea typeface="HGP創英ﾌﾟﾚｾﾞﾝｽEB" pitchFamily="18" charset="-128"/>
              </a:rPr>
              <a:t>ＯＳのオーバーヘッド</a:t>
            </a:r>
            <a:endParaRPr kumimoji="1" lang="en-US" altLang="ja-JP" sz="3600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 lvl="2">
              <a:spcAft>
                <a:spcPts val="300"/>
              </a:spcAft>
            </a:pPr>
            <a:r>
              <a:rPr lang="en-US" altLang="ja-JP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VMware</a:t>
            </a: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のオーバヘッドは数％程度</a:t>
            </a:r>
            <a:endParaRPr kumimoji="1" lang="en-US" altLang="ja-JP" i="1" smtClean="0">
              <a:solidFill>
                <a:schemeClr val="accent1">
                  <a:lumMod val="75000"/>
                </a:schemeClr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>
              <a:spcAft>
                <a:spcPts val="300"/>
              </a:spcAft>
            </a:pPr>
            <a:r>
              <a:rPr lang="ja-JP" altLang="en-US" sz="3600" smtClean="0">
                <a:latin typeface="HGP創英ﾌﾟﾚｾﾞﾝｽEB" pitchFamily="18" charset="-128"/>
                <a:ea typeface="HGP創英ﾌﾟﾚｾﾞﾝｽEB" pitchFamily="18" charset="-128"/>
              </a:rPr>
              <a:t>コンパイラの性能</a:t>
            </a:r>
            <a:endParaRPr lang="en-US" altLang="ja-JP" sz="3600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 lvl="2">
              <a:spcAft>
                <a:spcPts val="300"/>
              </a:spcAft>
            </a:pPr>
            <a:r>
              <a:rPr lang="en-US" altLang="ja-JP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LLVM/gcc</a:t>
            </a: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は </a:t>
            </a:r>
            <a:r>
              <a:rPr lang="en-US" altLang="ja-JP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–O3,  VS2012</a:t>
            </a: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は</a:t>
            </a:r>
            <a:r>
              <a:rPr lang="en-US" altLang="ja-JP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-Ox</a:t>
            </a: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でビルド</a:t>
            </a:r>
            <a:endParaRPr lang="en-US" altLang="ja-JP" i="1" smtClean="0">
              <a:solidFill>
                <a:schemeClr val="accent1">
                  <a:lumMod val="75000"/>
                </a:schemeClr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 lvl="2">
              <a:spcAft>
                <a:spcPts val="300"/>
              </a:spcAft>
            </a:pP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コードの品質に何倍も差があることは考えにくい</a:t>
            </a:r>
            <a:endParaRPr lang="en-US" altLang="ja-JP" sz="3200" i="1" smtClean="0">
              <a:solidFill>
                <a:schemeClr val="accent1">
                  <a:lumMod val="75000"/>
                </a:schemeClr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>
              <a:spcAft>
                <a:spcPts val="300"/>
              </a:spcAft>
            </a:pPr>
            <a:r>
              <a:rPr kumimoji="1" lang="ja-JP" altLang="en-US" sz="3600" smtClean="0">
                <a:latin typeface="HGP創英ﾌﾟﾚｾﾞﾝｽEB" pitchFamily="18" charset="-128"/>
                <a:ea typeface="HGP創英ﾌﾟﾚｾﾞﾝｽEB" pitchFamily="18" charset="-128"/>
              </a:rPr>
              <a:t>標準ライブラリの環境向けカスタマイズ</a:t>
            </a:r>
            <a:endParaRPr kumimoji="1" lang="en-US" altLang="ja-JP" sz="3600" smtClean="0"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 lvl="2">
              <a:spcAft>
                <a:spcPts val="300"/>
              </a:spcAft>
            </a:pPr>
            <a:r>
              <a:rPr lang="ja-JP" altLang="en-US" i="1" smtClean="0">
                <a:solidFill>
                  <a:schemeClr val="accent1">
                    <a:lumMod val="75000"/>
                  </a:schemeClr>
                </a:solidFill>
                <a:latin typeface="HGP創英ﾌﾟﾚｾﾞﾝｽEB" pitchFamily="18" charset="-128"/>
                <a:ea typeface="HGP創英ﾌﾟﾚｾﾞﾝｽEB" pitchFamily="18" charset="-128"/>
              </a:rPr>
              <a:t>カスタマイズだから性能向上しているはず</a:t>
            </a:r>
            <a:endParaRPr lang="en-US" altLang="ja-JP" i="1" smtClean="0">
              <a:solidFill>
                <a:schemeClr val="accent1">
                  <a:lumMod val="75000"/>
                </a:schemeClr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 lvl="2">
              <a:spcAft>
                <a:spcPts val="300"/>
              </a:spcAft>
            </a:pPr>
            <a:r>
              <a:rPr kumimoji="1" lang="en-US" altLang="ja-JP" i="1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LLVM</a:t>
            </a:r>
            <a:r>
              <a:rPr kumimoji="1" lang="ja-JP" altLang="en-US" i="1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とｇｃｃが激しくカスタマイズしているのかも？</a:t>
            </a:r>
            <a:endParaRPr kumimoji="1" lang="en-US" altLang="ja-JP" sz="3200" i="1" smtClean="0">
              <a:solidFill>
                <a:srgbClr val="FF0000"/>
              </a:solidFill>
              <a:latin typeface="HGP創英ﾌﾟﾚｾﾞﾝｽEB" pitchFamily="18" charset="-128"/>
              <a:ea typeface="HGP創英ﾌﾟﾚｾﾞﾝｽEB" pitchFamily="18" charset="-128"/>
            </a:endParaRPr>
          </a:p>
          <a:p>
            <a:pPr>
              <a:spcAft>
                <a:spcPts val="300"/>
              </a:spcAft>
            </a:pPr>
            <a:r>
              <a:rPr lang="ja-JP" altLang="en-US" sz="3600" smtClean="0">
                <a:latin typeface="HGP創英ﾌﾟﾚｾﾞﾝｽEB" pitchFamily="18" charset="-128"/>
                <a:ea typeface="HGP創英ﾌﾟﾚｾﾞﾝｽEB" pitchFamily="18" charset="-128"/>
              </a:rPr>
              <a:t>アロケーター </a:t>
            </a:r>
            <a:r>
              <a:rPr lang="en-US" altLang="ja-JP" sz="3600" smtClean="0">
                <a:latin typeface="HGP創英ﾌﾟﾚｾﾞﾝｽEB" pitchFamily="18" charset="-128"/>
                <a:ea typeface="HGP創英ﾌﾟﾚｾﾞﾝｽEB" pitchFamily="18" charset="-128"/>
              </a:rPr>
              <a:t>(new / delete </a:t>
            </a:r>
            <a:r>
              <a:rPr lang="ja-JP" altLang="en-US" sz="3600" smtClean="0">
                <a:latin typeface="HGP創英ﾌﾟﾚｾﾞﾝｽEB" pitchFamily="18" charset="-128"/>
                <a:ea typeface="HGP創英ﾌﾟﾚｾﾞﾝｽEB" pitchFamily="18" charset="-128"/>
              </a:rPr>
              <a:t>の実装</a:t>
            </a:r>
            <a:r>
              <a:rPr lang="en-US" altLang="ja-JP" sz="3600" smtClean="0">
                <a:latin typeface="HGP創英ﾌﾟﾚｾﾞﾝｽEB" pitchFamily="18" charset="-128"/>
                <a:ea typeface="HGP創英ﾌﾟﾚｾﾞﾝｽEB" pitchFamily="18" charset="-128"/>
              </a:rPr>
              <a:t>)</a:t>
            </a:r>
          </a:p>
          <a:p>
            <a:pPr lvl="2">
              <a:spcAft>
                <a:spcPts val="300"/>
              </a:spcAft>
            </a:pPr>
            <a:r>
              <a:rPr lang="ja-JP" altLang="en-US" i="1" smtClean="0">
                <a:solidFill>
                  <a:srgbClr val="FF0000"/>
                </a:solidFill>
                <a:latin typeface="HGP創英ﾌﾟﾚｾﾞﾝｽEB" pitchFamily="18" charset="-128"/>
                <a:ea typeface="HGP創英ﾌﾟﾚｾﾞﾝｽEB" pitchFamily="18" charset="-128"/>
              </a:rPr>
              <a:t>これは怪しい。測定してみる価値あり。</a:t>
            </a:r>
            <a:endParaRPr kumimoji="1" lang="ja-JP" altLang="en-US" i="1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ja-JP" altLang="en-US" sz="3200" smtClean="0">
                <a:latin typeface="HGP創英ﾌﾟﾚｾﾞﾝｽEB" pitchFamily="18" charset="-128"/>
                <a:ea typeface="HGP創英ﾌﾟﾚｾﾞﾝｽEB" pitchFamily="18" charset="-128"/>
              </a:rPr>
              <a:t>アロケーターで</a:t>
            </a:r>
            <a:r>
              <a:rPr lang="en-US" altLang="ja-JP" sz="3200" smtClean="0">
                <a:latin typeface="HGP創英ﾌﾟﾚｾﾞﾝｽEB" pitchFamily="18" charset="-128"/>
                <a:ea typeface="HGP創英ﾌﾟﾚｾﾞﾝｽEB" pitchFamily="18" charset="-128"/>
              </a:rPr>
              <a:t>3</a:t>
            </a:r>
            <a:r>
              <a:rPr lang="ja-JP" altLang="en-US" sz="3200" smtClean="0">
                <a:latin typeface="HGP創英ﾌﾟﾚｾﾞﾝｽEB" pitchFamily="18" charset="-128"/>
                <a:ea typeface="HGP創英ﾌﾟﾚｾﾞﾝｽEB" pitchFamily="18" charset="-128"/>
              </a:rPr>
              <a:t>倍以上の差があることが判明</a:t>
            </a:r>
            <a:endParaRPr kumimoji="1" lang="ja-JP" altLang="en-US" sz="3200">
              <a:latin typeface="HGP創英ﾌﾟﾚｾﾞﾝｽEB" pitchFamily="18" charset="-128"/>
              <a:ea typeface="HGP創英ﾌﾟﾚｾﾞﾝｽEB" pitchFamily="18" charset="-128"/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158" y="1600200"/>
            <a:ext cx="8572560" cy="452596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mtClean="0"/>
              <a:t>アロケーターの差が大きすぎて、純粋なコンテナの性能比較が難しい。</a:t>
            </a:r>
            <a:endParaRPr kumimoji="1" lang="en-US" altLang="ja-JP" smtClean="0"/>
          </a:p>
          <a:p>
            <a:endParaRPr lang="en-US" altLang="ja-JP" smtClean="0"/>
          </a:p>
          <a:p>
            <a:r>
              <a:rPr kumimoji="1" lang="ja-JP" altLang="en-US" smtClean="0"/>
              <a:t>そこで、高速で環境による性能差が比較的少ない、オレオレアロケーターを使うことにした。</a:t>
            </a:r>
            <a:endParaRPr kumimoji="1" lang="en-US" altLang="ja-JP" smtClean="0"/>
          </a:p>
          <a:p>
            <a:pPr lvl="2"/>
            <a:endParaRPr kumimoji="1" lang="en-US" altLang="ja-JP" smtClean="0"/>
          </a:p>
          <a:p>
            <a:pPr lvl="2">
              <a:buFont typeface="Wingdings" pitchFamily="2" charset="2"/>
              <a:buChar char="Ø"/>
            </a:pPr>
            <a:r>
              <a:rPr kumimoji="1" lang="ja-JP" altLang="en-US" smtClean="0"/>
              <a:t>オレオレアロケーターは、</a:t>
            </a:r>
            <a:r>
              <a:rPr lang="en-US" altLang="ja-JP" smtClean="0"/>
              <a:t>malloc/free</a:t>
            </a:r>
            <a:r>
              <a:rPr lang="ja-JP" altLang="en-US" smtClean="0"/>
              <a:t>の機能を実装したシンプルなアロケーター。</a:t>
            </a:r>
            <a:endParaRPr lang="en-US" altLang="ja-JP" smtClean="0"/>
          </a:p>
          <a:p>
            <a:pPr lvl="2">
              <a:buFont typeface="Wingdings" pitchFamily="2" charset="2"/>
              <a:buChar char="Ø"/>
            </a:pPr>
            <a:r>
              <a:rPr lang="en-US" altLang="ja-JP" smtClean="0"/>
              <a:t>STL</a:t>
            </a:r>
            <a:r>
              <a:rPr lang="ja-JP" altLang="en-US" smtClean="0"/>
              <a:t>のメモリアロケートのパターンに合わせて最適化してある。</a:t>
            </a:r>
            <a:endParaRPr lang="en-US" altLang="ja-JP" smtClean="0"/>
          </a:p>
          <a:p>
            <a:pPr lvl="2">
              <a:buFont typeface="Wingdings" pitchFamily="2" charset="2"/>
              <a:buChar char="Ø"/>
            </a:pPr>
            <a:r>
              <a:rPr lang="en-US" altLang="ja-JP" smtClean="0"/>
              <a:t>std::std_allocator</a:t>
            </a:r>
            <a:r>
              <a:rPr lang="ja-JP" altLang="en-US" smtClean="0"/>
              <a:t>互換のラッパクラスと、</a:t>
            </a:r>
            <a:r>
              <a:rPr lang="en-US" altLang="ja-JP" smtClean="0"/>
              <a:t>C++11</a:t>
            </a:r>
            <a:r>
              <a:rPr lang="ja-JP" altLang="en-US" smtClean="0"/>
              <a:t>の</a:t>
            </a:r>
            <a:r>
              <a:rPr lang="en-US" altLang="ja-JP" smtClean="0"/>
              <a:t>allocator_trais</a:t>
            </a:r>
            <a:r>
              <a:rPr lang="ja-JP" altLang="en-US" smtClean="0"/>
              <a:t>用のラッパクラスを介して利用する。</a:t>
            </a:r>
            <a:endParaRPr kumimoji="1" lang="ja-JP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角丸四角形吹き出し 2"/>
          <p:cNvSpPr/>
          <p:nvPr/>
        </p:nvSpPr>
        <p:spPr>
          <a:xfrm>
            <a:off x="4286248" y="1428736"/>
            <a:ext cx="2143140" cy="1143008"/>
          </a:xfrm>
          <a:prstGeom prst="wedgeRoundRectCallout">
            <a:avLst>
              <a:gd name="adj1" fmla="val -77479"/>
              <a:gd name="adj2" fmla="val 7290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VS2012</a:t>
            </a:r>
            <a:r>
              <a:rPr kumimoji="1" lang="ja-JP" altLang="en-US" smtClean="0"/>
              <a:t>の</a:t>
            </a:r>
            <a:r>
              <a:rPr kumimoji="1" lang="en-US" altLang="ja-JP" smtClean="0"/>
              <a:t>deque</a:t>
            </a:r>
            <a:r>
              <a:rPr kumimoji="1" lang="ja-JP" altLang="en-US" smtClean="0"/>
              <a:t>が突出して遅い</a:t>
            </a:r>
            <a:endParaRPr kumimoji="1" lang="ja-JP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0" y="0"/>
            <a:ext cx="9144000" cy="7000900"/>
            <a:chOff x="0" y="0"/>
            <a:chExt cx="8892267" cy="5966731"/>
          </a:xfrm>
        </p:grpSpPr>
        <p:graphicFrame>
          <p:nvGraphicFramePr>
            <p:cNvPr id="7" name="グラフ 6"/>
            <p:cNvGraphicFramePr/>
            <p:nvPr>
              <p:extLst>
                <p:ext uri="{D42A27DB-BD31-4B8C-83A1-F6EECF244321}">
                  <p14:modId xmlns:p14="http://schemas.microsoft.com/office/powerpoint/2010/main" xmlns="" val="1144960627"/>
                </p:ext>
              </p:extLst>
            </p:nvPr>
          </p:nvGraphicFramePr>
          <p:xfrm>
            <a:off x="0" y="0"/>
            <a:ext cx="8892267" cy="59667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大波 7"/>
            <p:cNvSpPr/>
            <p:nvPr/>
          </p:nvSpPr>
          <p:spPr>
            <a:xfrm rot="5400000">
              <a:off x="7876041" y="2486004"/>
              <a:ext cx="276679" cy="111125"/>
            </a:xfrm>
            <a:prstGeom prst="wav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9" name="大波 8"/>
            <p:cNvSpPr/>
            <p:nvPr/>
          </p:nvSpPr>
          <p:spPr>
            <a:xfrm rot="5400000">
              <a:off x="7856311" y="3714982"/>
              <a:ext cx="278039" cy="111125"/>
            </a:xfrm>
            <a:prstGeom prst="wav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10" name="大波 9"/>
            <p:cNvSpPr/>
            <p:nvPr/>
          </p:nvSpPr>
          <p:spPr>
            <a:xfrm rot="5400000">
              <a:off x="7856311" y="4042462"/>
              <a:ext cx="278039" cy="111125"/>
            </a:xfrm>
            <a:prstGeom prst="wav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  <p:sp>
          <p:nvSpPr>
            <p:cNvPr id="11" name="大波 10"/>
            <p:cNvSpPr/>
            <p:nvPr/>
          </p:nvSpPr>
          <p:spPr>
            <a:xfrm rot="5400000">
              <a:off x="7685999" y="5268144"/>
              <a:ext cx="578526" cy="111124"/>
            </a:xfrm>
            <a:prstGeom prst="wav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1100"/>
            </a:p>
          </p:txBody>
        </p:sp>
      </p:grpSp>
      <p:sp>
        <p:nvSpPr>
          <p:cNvPr id="12" name="テキスト ボックス 1"/>
          <p:cNvSpPr txBox="1"/>
          <p:nvPr/>
        </p:nvSpPr>
        <p:spPr>
          <a:xfrm>
            <a:off x="3643306" y="1142984"/>
            <a:ext cx="1959428" cy="585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100">
                <a:solidFill>
                  <a:schemeClr val="bg1"/>
                </a:solidFill>
              </a:rPr>
              <a:t>ObjectSize          </a:t>
            </a:r>
            <a:r>
              <a:rPr lang="en-US" altLang="ja-JP" sz="1100" baseline="0">
                <a:solidFill>
                  <a:schemeClr val="bg1"/>
                </a:solidFill>
              </a:rPr>
              <a:t>  = 20 bytes</a:t>
            </a:r>
          </a:p>
          <a:p>
            <a:r>
              <a:rPr lang="en-US" altLang="ja-JP" sz="1100" baseline="0">
                <a:solidFill>
                  <a:schemeClr val="bg1"/>
                </a:solidFill>
              </a:rPr>
              <a:t>Elements Count  =  2000</a:t>
            </a:r>
          </a:p>
          <a:p>
            <a:r>
              <a:rPr lang="en-US" altLang="ja-JP" sz="1100" baseline="0">
                <a:solidFill>
                  <a:schemeClr val="bg1"/>
                </a:solidFill>
              </a:rPr>
              <a:t>Total Object Size = 40 Kbytes</a:t>
            </a:r>
          </a:p>
          <a:p>
            <a:endParaRPr lang="ja-JP" altLang="en-US" sz="1100">
              <a:solidFill>
                <a:schemeClr val="bg1"/>
              </a:solidFill>
            </a:endParaRPr>
          </a:p>
        </p:txBody>
      </p:sp>
      <p:sp>
        <p:nvSpPr>
          <p:cNvPr id="13" name="角丸四角形吹き出し 12"/>
          <p:cNvSpPr/>
          <p:nvPr/>
        </p:nvSpPr>
        <p:spPr>
          <a:xfrm>
            <a:off x="5857884" y="1285860"/>
            <a:ext cx="3143272" cy="1357322"/>
          </a:xfrm>
          <a:prstGeom prst="wedgeRound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VS2012</a:t>
            </a:r>
            <a:r>
              <a:rPr kumimoji="1" lang="ja-JP" altLang="en-US" smtClean="0"/>
              <a:t>の</a:t>
            </a:r>
            <a:r>
              <a:rPr kumimoji="1" lang="en-US" altLang="ja-JP" smtClean="0"/>
              <a:t>deque</a:t>
            </a:r>
            <a:r>
              <a:rPr kumimoji="1" lang="ja-JP" altLang="en-US" smtClean="0"/>
              <a:t>は、エレメントの数だけ</a:t>
            </a:r>
            <a:r>
              <a:rPr kumimoji="1" lang="en-US" altLang="ja-JP" smtClean="0"/>
              <a:t>allocate</a:t>
            </a:r>
            <a:r>
              <a:rPr kumimoji="1" lang="ja-JP" altLang="en-US" smtClean="0"/>
              <a:t>している！</a:t>
            </a:r>
            <a:endParaRPr kumimoji="1" lang="ja-JP" altLang="en-US"/>
          </a:p>
        </p:txBody>
      </p:sp>
      <p:sp>
        <p:nvSpPr>
          <p:cNvPr id="14" name="角丸四角形吹き出し 13"/>
          <p:cNvSpPr/>
          <p:nvPr/>
        </p:nvSpPr>
        <p:spPr>
          <a:xfrm>
            <a:off x="5357818" y="5143512"/>
            <a:ext cx="2643206" cy="612648"/>
          </a:xfrm>
          <a:prstGeom prst="wedgeRoundRectCallout">
            <a:avLst>
              <a:gd name="adj1" fmla="val -21134"/>
              <a:gd name="adj2" fmla="val 50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boost</a:t>
            </a:r>
            <a:r>
              <a:rPr kumimoji="1" lang="ja-JP" altLang="en-US" smtClean="0"/>
              <a:t>のコンテナは処理系によって差が無い</a:t>
            </a:r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28596" y="1714488"/>
            <a:ext cx="3000396" cy="928694"/>
          </a:xfrm>
          <a:prstGeom prst="rect">
            <a:avLst/>
          </a:prstGeom>
          <a:solidFill>
            <a:schemeClr val="accent1">
              <a:alpha val="10000"/>
            </a:schemeClr>
          </a:solidFill>
          <a:ln cap="rnd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00034" y="3357562"/>
            <a:ext cx="7286676" cy="857256"/>
          </a:xfrm>
          <a:prstGeom prst="rect">
            <a:avLst/>
          </a:prstGeom>
          <a:solidFill>
            <a:schemeClr val="accent1">
              <a:alpha val="10000"/>
            </a:schemeClr>
          </a:solidFill>
          <a:ln cap="rnd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844" y="5853515"/>
            <a:ext cx="8858312" cy="785818"/>
          </a:xfrm>
          <a:prstGeom prst="rect">
            <a:avLst/>
          </a:prstGeom>
          <a:solidFill>
            <a:schemeClr val="accent1">
              <a:alpha val="10000"/>
            </a:schemeClr>
          </a:solidFill>
          <a:ln cap="rnd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>
            <a:stCxn id="14" idx="1"/>
            <a:endCxn id="16" idx="3"/>
          </p:cNvCxnSpPr>
          <p:nvPr/>
        </p:nvCxnSpPr>
        <p:spPr>
          <a:xfrm rot="10800000">
            <a:off x="3428992" y="2178836"/>
            <a:ext cx="1928826" cy="327100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4" idx="1"/>
            <a:endCxn id="17" idx="2"/>
          </p:cNvCxnSpPr>
          <p:nvPr/>
        </p:nvCxnSpPr>
        <p:spPr>
          <a:xfrm rot="10800000">
            <a:off x="4143372" y="4214818"/>
            <a:ext cx="1214446" cy="123501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14" idx="1"/>
          </p:cNvCxnSpPr>
          <p:nvPr/>
        </p:nvCxnSpPr>
        <p:spPr>
          <a:xfrm rot="10800000" flipV="1">
            <a:off x="4429124" y="5449836"/>
            <a:ext cx="928694" cy="40805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1980</a:t>
            </a:r>
            <a:r>
              <a:rPr kumimoji="1" lang="ja-JP" altLang="en-US" dirty="0" smtClean="0"/>
              <a:t>年代はこんな事してました</a:t>
            </a:r>
            <a:endParaRPr kumimoji="1" lang="ja-JP" altLang="en-US" dirty="0"/>
          </a:p>
        </p:txBody>
      </p:sp>
      <p:pic>
        <p:nvPicPr>
          <p:cNvPr id="1026" name="Picture 2" descr="http://members.jcom.home.ne.jp/ancoro/ThexderMai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4281" y="1517118"/>
            <a:ext cx="2347347" cy="14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21112" y="1701175"/>
            <a:ext cx="275775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ytimg.com/vi/BzSDosoTRgw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1901" y="3109618"/>
            <a:ext cx="2099791" cy="15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reett.com/tmnetwork/Pamphlet/NEC/PC-88VA/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9988" y="3437733"/>
            <a:ext cx="2219874" cy="30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435694" y="2882928"/>
            <a:ext cx="2660074" cy="4086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/>
              <a:t>8bit</a:t>
            </a:r>
            <a:r>
              <a:rPr lang="ja-JP" altLang="en-US"/>
              <a:t>マイコンで</a:t>
            </a:r>
            <a:r>
              <a:rPr lang="ja-JP" altLang="en-US" smtClean="0"/>
              <a:t>ゲーム作り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60032" y="4406808"/>
            <a:ext cx="3384619" cy="4086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mtClean="0"/>
              <a:t>パーソナルコンピューターの開発</a:t>
            </a:r>
            <a:endParaRPr kumimoji="1" lang="ja-JP" altLang="en-US"/>
          </a:p>
        </p:txBody>
      </p:sp>
      <p:pic>
        <p:nvPicPr>
          <p:cNvPr id="1034" name="Picture 10" descr="http://bangchoo.cocolog-nifty.com/photos/uncategorized/c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084" y="4684462"/>
            <a:ext cx="1421939" cy="184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1964097" y="5197136"/>
            <a:ext cx="1377672" cy="4086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mtClean="0"/>
              <a:t>雑誌の執筆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533193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グラフ 5"/>
          <p:cNvGraphicFramePr/>
          <p:nvPr/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ご清聴ありがとうございました</a:t>
            </a:r>
            <a:endParaRPr kumimoji="1" lang="ja-JP" altLang="en-US"/>
          </a:p>
        </p:txBody>
      </p:sp>
      <p:pic>
        <p:nvPicPr>
          <p:cNvPr id="4" name="コンテンツ プレースホルダ 3" descr="IMG_062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kumimoji="1" lang="en-US" altLang="ja-JP" sz="3200" smtClean="0"/>
              <a:t>90</a:t>
            </a:r>
            <a:r>
              <a:rPr kumimoji="1" lang="ja-JP" altLang="en-US" sz="3200" smtClean="0"/>
              <a:t>年代は</a:t>
            </a:r>
            <a:r>
              <a:rPr kumimoji="1" lang="en-US" altLang="ja-JP" sz="3200" smtClean="0"/>
              <a:t>C++</a:t>
            </a:r>
            <a:r>
              <a:rPr kumimoji="1" lang="ja-JP" altLang="en-US" sz="3200" smtClean="0"/>
              <a:t>とオブジェクト指向に目覚めました</a:t>
            </a:r>
            <a:endParaRPr kumimoji="1" lang="ja-JP" altLang="en-US" sz="3200"/>
          </a:p>
        </p:txBody>
      </p:sp>
      <p:sp>
        <p:nvSpPr>
          <p:cNvPr id="4" name="角丸四角形 3"/>
          <p:cNvSpPr/>
          <p:nvPr/>
        </p:nvSpPr>
        <p:spPr>
          <a:xfrm>
            <a:off x="2071670" y="1643050"/>
            <a:ext cx="5328592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/>
              <a:t>本当は、バブル景気で遊んで</a:t>
            </a:r>
            <a:r>
              <a:rPr lang="ja-JP" altLang="en-US" sz="2400" smtClean="0"/>
              <a:t>いました。</a:t>
            </a:r>
            <a:endParaRPr lang="ja-JP" altLang="en-US" sz="2400"/>
          </a:p>
        </p:txBody>
      </p:sp>
      <p:sp>
        <p:nvSpPr>
          <p:cNvPr id="5" name="角丸四角形 4"/>
          <p:cNvSpPr/>
          <p:nvPr/>
        </p:nvSpPr>
        <p:spPr>
          <a:xfrm>
            <a:off x="1043608" y="2636912"/>
            <a:ext cx="5328592" cy="115212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smtClean="0"/>
              <a:t>オンラインネットワークゲームの開発を行いましたが、インターネット普及前のため</a:t>
            </a:r>
            <a:r>
              <a:rPr lang="en-US" altLang="ja-JP" sz="2400" smtClean="0"/>
              <a:t>R&amp;D</a:t>
            </a:r>
            <a:r>
              <a:rPr lang="ja-JP" altLang="en-US" sz="2400" smtClean="0"/>
              <a:t>で終わりました。</a:t>
            </a:r>
            <a:endParaRPr lang="ja-JP" altLang="en-US" sz="2400"/>
          </a:p>
        </p:txBody>
      </p:sp>
      <p:sp>
        <p:nvSpPr>
          <p:cNvPr id="6" name="角丸四角形 5"/>
          <p:cNvSpPr/>
          <p:nvPr/>
        </p:nvSpPr>
        <p:spPr>
          <a:xfrm>
            <a:off x="2987824" y="4005064"/>
            <a:ext cx="5328592" cy="11521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dirty="0" smtClean="0"/>
              <a:t>Modern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C++</a:t>
            </a:r>
            <a:r>
              <a:rPr lang="ja-JP" altLang="en-US" sz="2400" dirty="0" smtClean="0"/>
              <a:t>や、</a:t>
            </a:r>
            <a:r>
              <a:rPr lang="en-US" altLang="ja-JP" sz="2400" dirty="0" smtClean="0"/>
              <a:t>boost</a:t>
            </a:r>
            <a:r>
              <a:rPr lang="ja-JP" altLang="en-US" sz="2400" dirty="0" smtClean="0"/>
              <a:t>ライブラリを知り、</a:t>
            </a:r>
            <a:r>
              <a:rPr lang="en-US" altLang="ja-JP" sz="2400" dirty="0" smtClean="0"/>
              <a:t>C++</a:t>
            </a:r>
            <a:r>
              <a:rPr lang="ja-JP" altLang="en-US" sz="2400" dirty="0" smtClean="0"/>
              <a:t>が益々好きになりました。</a:t>
            </a:r>
            <a:endParaRPr lang="ja-JP" altLang="en-US" sz="2400" dirty="0"/>
          </a:p>
        </p:txBody>
      </p:sp>
      <p:sp>
        <p:nvSpPr>
          <p:cNvPr id="7" name="角丸四角形 6"/>
          <p:cNvSpPr/>
          <p:nvPr/>
        </p:nvSpPr>
        <p:spPr>
          <a:xfrm>
            <a:off x="1115616" y="5373216"/>
            <a:ext cx="5328592" cy="11521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smtClean="0"/>
              <a:t>そして、ある人との出会いが、ソフトウエア開発に対する考え方を大きく前進させました。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xmlns="" val="4234355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422175" y="5974997"/>
            <a:ext cx="40958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/>
              <a:t>私の父です</a:t>
            </a:r>
            <a:endParaRPr kumimoji="1" lang="ja-JP" altLang="en-US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91314666"/>
              </p:ext>
            </p:extLst>
          </p:nvPr>
        </p:nvGraphicFramePr>
        <p:xfrm>
          <a:off x="2460583" y="1073256"/>
          <a:ext cx="4032448" cy="4901741"/>
        </p:xfrm>
        <a:graphic>
          <a:graphicData uri="http://schemas.openxmlformats.org/presentationml/2006/ole">
            <p:oleObj spid="_x0000_s1042" name="Image" r:id="rId3" imgW="11301587" imgH="13739683" progId="Photoshop.Image.7">
              <p:embed/>
            </p:oleObj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428860" y="1000108"/>
            <a:ext cx="409589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/>
              <a:t>Iver Jacobson(</a:t>
            </a:r>
            <a:r>
              <a:rPr kumimoji="1" lang="ja-JP" altLang="en-US" sz="1400" smtClean="0"/>
              <a:t>イバーヤコブソン</a:t>
            </a:r>
            <a:r>
              <a:rPr lang="en-US" altLang="ja-JP"/>
              <a:t>)</a:t>
            </a:r>
            <a:r>
              <a:rPr kumimoji="1" lang="ja-JP" altLang="en-US" smtClean="0"/>
              <a:t>さん</a:t>
            </a:r>
            <a:endParaRPr kumimoji="1" lang="ja-JP" altLang="en-US"/>
          </a:p>
        </p:txBody>
      </p:sp>
      <p:sp>
        <p:nvSpPr>
          <p:cNvPr id="7" name="乗算記号 6"/>
          <p:cNvSpPr/>
          <p:nvPr/>
        </p:nvSpPr>
        <p:spPr>
          <a:xfrm>
            <a:off x="0" y="5715016"/>
            <a:ext cx="9144000" cy="914400"/>
          </a:xfrm>
          <a:prstGeom prst="mathMultiply">
            <a:avLst>
              <a:gd name="adj1" fmla="val 699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57356" y="5786454"/>
            <a:ext cx="535785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smtClean="0"/>
              <a:t>オブジェクト指向の父です。</a:t>
            </a:r>
            <a:endParaRPr kumimoji="1" lang="en-US" altLang="ja-JP" sz="2400" smtClean="0"/>
          </a:p>
          <a:p>
            <a:pPr algn="ctr"/>
            <a:r>
              <a:rPr lang="en-US" altLang="ja-JP" sz="2400" smtClean="0"/>
              <a:t>(Object Oriented Three Amigos </a:t>
            </a:r>
            <a:r>
              <a:rPr lang="ja-JP" altLang="en-US" sz="2400" smtClean="0"/>
              <a:t>の一人</a:t>
            </a:r>
            <a:r>
              <a:rPr lang="en-US" altLang="ja-JP" sz="2400" smtClean="0"/>
              <a:t>)</a:t>
            </a:r>
            <a:endParaRPr kumimoji="1" lang="ja-JP" altLang="en-US" sz="2400"/>
          </a:p>
        </p:txBody>
      </p:sp>
      <p:sp>
        <p:nvSpPr>
          <p:cNvPr id="9" name="正方形/長方形 8"/>
          <p:cNvSpPr/>
          <p:nvPr/>
        </p:nvSpPr>
        <p:spPr>
          <a:xfrm>
            <a:off x="214282" y="357166"/>
            <a:ext cx="8786874" cy="500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2400" smtClean="0"/>
              <a:t>幸運にも、ヤコブソンさんと一緒に仕事をする機会に恵まれました。</a:t>
            </a:r>
            <a:endParaRPr kumimoji="1" lang="ja-JP" altLang="en-US" sz="240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0100" y="4929198"/>
            <a:ext cx="7000924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smtClean="0"/>
              <a:t>短い期間でしたが、多くのことを学びました。</a:t>
            </a:r>
            <a:endParaRPr kumimoji="1" lang="en-US" altLang="ja-JP" sz="2800" smtClean="0"/>
          </a:p>
          <a:p>
            <a:pPr algn="ctr"/>
            <a:r>
              <a:rPr lang="ja-JP" altLang="en-US" sz="2800" smtClean="0"/>
              <a:t>オブジェクト指向については、別の機会に。</a:t>
            </a:r>
            <a:endParaRPr lang="en-US" altLang="ja-JP" sz="2800" smtClean="0"/>
          </a:p>
          <a:p>
            <a:pPr algn="ctr"/>
            <a:r>
              <a:rPr lang="ja-JP" altLang="en-US" sz="2800" smtClean="0"/>
              <a:t>プログラミングに関する大事なことを、</a:t>
            </a:r>
            <a:endParaRPr lang="en-US" altLang="ja-JP" sz="2800" smtClean="0"/>
          </a:p>
          <a:p>
            <a:pPr algn="ctr"/>
            <a:r>
              <a:rPr lang="ja-JP" altLang="en-US" sz="2800" smtClean="0"/>
              <a:t>少しだけ紹介させてください。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xmlns="" val="40297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エンジニアにとって大切なこと</a:t>
            </a:r>
            <a:endParaRPr kumimoji="1" lang="ja-JP" altLang="en-US" sz="48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7356" y="1571612"/>
            <a:ext cx="4929222" cy="78319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 smtClean="0"/>
              <a:t>思考を硬直させない</a:t>
            </a:r>
            <a:endParaRPr kumimoji="1" lang="ja-JP" altLang="en-US" sz="400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00364" y="3357562"/>
            <a:ext cx="4655147" cy="5788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2800" smtClean="0"/>
              <a:t>物事を様々な角度から考える</a:t>
            </a:r>
            <a:endParaRPr kumimoji="1" lang="ja-JP" altLang="en-US" sz="28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2844" y="4857760"/>
            <a:ext cx="6349815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2800" smtClean="0"/>
              <a:t>慣例、しきたり、都市伝説に惑わされない</a:t>
            </a:r>
            <a:endParaRPr kumimoji="1" lang="ja-JP" altLang="en-US" sz="2800"/>
          </a:p>
        </p:txBody>
      </p:sp>
      <p:sp>
        <p:nvSpPr>
          <p:cNvPr id="8" name="爆発 1 7"/>
          <p:cNvSpPr/>
          <p:nvPr/>
        </p:nvSpPr>
        <p:spPr>
          <a:xfrm>
            <a:off x="6357918" y="1214422"/>
            <a:ext cx="2786082" cy="2286016"/>
          </a:xfrm>
          <a:prstGeom prst="irregularSeal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柔軟な思考こそ最大の武器</a:t>
            </a:r>
            <a:endParaRPr kumimoji="1" lang="ja-JP" altLang="en-US"/>
          </a:p>
        </p:txBody>
      </p:sp>
      <p:sp>
        <p:nvSpPr>
          <p:cNvPr id="11" name="爆発 2 10"/>
          <p:cNvSpPr/>
          <p:nvPr/>
        </p:nvSpPr>
        <p:spPr>
          <a:xfrm>
            <a:off x="142844" y="2428868"/>
            <a:ext cx="3357554" cy="2214578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新しいアイデアや発見が技術を進歩させる</a:t>
            </a:r>
            <a:endParaRPr kumimoji="1" lang="ja-JP" altLang="en-US"/>
          </a:p>
        </p:txBody>
      </p:sp>
      <p:sp>
        <p:nvSpPr>
          <p:cNvPr id="12" name="爆発 1 11"/>
          <p:cNvSpPr/>
          <p:nvPr/>
        </p:nvSpPr>
        <p:spPr>
          <a:xfrm>
            <a:off x="4714876" y="5143512"/>
            <a:ext cx="4286248" cy="1571612"/>
          </a:xfrm>
          <a:prstGeom prst="irregularSeal1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smtClean="0"/>
              <a:t>自分の目で確かめよう。経験</a:t>
            </a:r>
            <a:r>
              <a:rPr lang="ja-JP" altLang="en-US" sz="1600" smtClean="0"/>
              <a:t>に勝る学習はない。</a:t>
            </a:r>
            <a:endParaRPr kumimoji="1" lang="ja-JP" altLang="en-US"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4282" y="2428868"/>
            <a:ext cx="8729634" cy="1143000"/>
          </a:xfrm>
        </p:spPr>
        <p:txBody>
          <a:bodyPr>
            <a:noAutofit/>
          </a:bodyPr>
          <a:lstStyle/>
          <a:p>
            <a:r>
              <a:rPr lang="en-US" altLang="ja-JP" sz="8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entury Gothic" pitchFamily="34" charset="0"/>
              </a:rPr>
              <a:t>v</a:t>
            </a:r>
            <a:r>
              <a:rPr kumimoji="1" lang="en-US" altLang="ja-JP" sz="8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entury Gothic" pitchFamily="34" charset="0"/>
              </a:rPr>
              <a:t>ector</a:t>
            </a:r>
            <a:r>
              <a:rPr kumimoji="1" lang="en-US" altLang="ja-JP" sz="96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kumimoji="1" lang="ja-JP" altLang="en-US" sz="66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  <a:latin typeface="HGS創英角ﾎﾟｯﾌﾟ体" pitchFamily="50" charset="-128"/>
                <a:ea typeface="HGS創英角ﾎﾟｯﾌﾟ体" pitchFamily="50" charset="-128"/>
              </a:rPr>
              <a:t>でいいの？</a:t>
            </a:r>
            <a:endParaRPr kumimoji="1" lang="ja-JP" altLang="en-US" sz="6600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  <a:latin typeface="HGS創英角ﾎﾟｯﾌﾟ体" pitchFamily="50" charset="-128"/>
              <a:ea typeface="HGS創英角ﾎﾟｯﾌﾟ体" pitchFamily="50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00166" y="500043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/>
              <a:t>C++</a:t>
            </a:r>
            <a:r>
              <a:rPr kumimoji="1" lang="ja-JP" altLang="en-US" smtClean="0"/>
              <a:t>で世界的に著名な</a:t>
            </a:r>
            <a:endParaRPr kumimoji="1" lang="en-US" altLang="ja-JP" smtClean="0"/>
          </a:p>
          <a:p>
            <a:r>
              <a:rPr lang="ja-JP" altLang="en-US" smtClean="0"/>
              <a:t>スコット・メイヤーズさんも、</a:t>
            </a:r>
            <a:endParaRPr lang="en-US" altLang="ja-JP" smtClean="0"/>
          </a:p>
          <a:p>
            <a:r>
              <a:rPr kumimoji="1" lang="ja-JP" altLang="en-US" smtClean="0"/>
              <a:t>ハーブ・サッターさんも、</a:t>
            </a:r>
            <a:endParaRPr kumimoji="1" lang="en-US" altLang="ja-JP" smtClean="0"/>
          </a:p>
          <a:p>
            <a:r>
              <a:rPr lang="ja-JP" altLang="en-US" smtClean="0"/>
              <a:t>高橋晶さんも、</a:t>
            </a:r>
            <a:endParaRPr lang="en-US" altLang="ja-JP" smtClean="0"/>
          </a:p>
          <a:p>
            <a:r>
              <a:rPr lang="ja-JP" altLang="en-US" smtClean="0"/>
              <a:t>著書の中で、</a:t>
            </a:r>
            <a:endParaRPr lang="en-US" altLang="ja-JP" smtClean="0"/>
          </a:p>
          <a:p>
            <a:r>
              <a:rPr lang="en-US" altLang="ja-JP" smtClean="0"/>
              <a:t>vector</a:t>
            </a:r>
            <a:r>
              <a:rPr lang="ja-JP" altLang="en-US" smtClean="0"/>
              <a:t>を基本的に使うことを推奨</a:t>
            </a:r>
            <a:r>
              <a:rPr lang="ja-JP" altLang="en-US" smtClean="0"/>
              <a:t>されて</a:t>
            </a:r>
            <a:r>
              <a:rPr lang="ja-JP" altLang="en-US" smtClean="0"/>
              <a:t>います</a:t>
            </a:r>
            <a:r>
              <a:rPr lang="ja-JP" altLang="en-US" smtClean="0"/>
              <a:t>。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1538" y="2571744"/>
            <a:ext cx="5921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mtClean="0"/>
              <a:t>C++</a:t>
            </a:r>
            <a:r>
              <a:rPr kumimoji="1" lang="ja-JP" altLang="en-US" smtClean="0"/>
              <a:t>の初心者にとって、それは正しい選択だとおもいます。</a:t>
            </a:r>
            <a:endParaRPr kumimoji="1" lang="en-US" altLang="ja-JP" smtClean="0"/>
          </a:p>
          <a:p>
            <a:r>
              <a:rPr lang="ja-JP" altLang="en-US" smtClean="0"/>
              <a:t>しかし</a:t>
            </a:r>
            <a:r>
              <a:rPr lang="ja-JP" altLang="en-US" smtClean="0"/>
              <a:t>、プロフェッショナルなエンジニアならば、</a:t>
            </a:r>
            <a:endParaRPr lang="en-US" altLang="ja-JP" smtClean="0"/>
          </a:p>
          <a:p>
            <a:r>
              <a:rPr kumimoji="1" lang="ja-JP" altLang="en-US" smtClean="0"/>
              <a:t>著名な人の本に書いてあるという理由だけで、</a:t>
            </a:r>
            <a:endParaRPr kumimoji="1" lang="en-US" altLang="ja-JP" smtClean="0"/>
          </a:p>
          <a:p>
            <a:r>
              <a:rPr lang="ja-JP" altLang="en-US" smtClean="0"/>
              <a:t>コンテナを取捨選択する思考を停止させてはいけません。</a:t>
            </a:r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00100" y="4286256"/>
            <a:ext cx="5086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より</a:t>
            </a:r>
            <a:r>
              <a:rPr lang="ja-JP" altLang="en-US" smtClean="0"/>
              <a:t>良いプログラムを目指すならば、</a:t>
            </a:r>
            <a:endParaRPr lang="en-US" altLang="ja-JP" smtClean="0"/>
          </a:p>
          <a:p>
            <a:r>
              <a:rPr lang="ja-JP" altLang="en-US" smtClean="0"/>
              <a:t>利用するツールは良く吟味するべきです。</a:t>
            </a:r>
            <a:endParaRPr lang="en-US" altLang="ja-JP" smtClean="0"/>
          </a:p>
          <a:p>
            <a:r>
              <a:rPr kumimoji="1" lang="ja-JP" altLang="en-US" smtClean="0"/>
              <a:t>プロフェッショナル</a:t>
            </a:r>
            <a:r>
              <a:rPr kumimoji="1" lang="ja-JP" altLang="en-US" smtClean="0"/>
              <a:t>に</a:t>
            </a:r>
            <a:r>
              <a:rPr kumimoji="1" lang="ja-JP" altLang="en-US" smtClean="0"/>
              <a:t>「とりあえず」は似合いません。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0034" y="1500174"/>
            <a:ext cx="8229600" cy="285751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ja-JP" altLang="en-US" sz="6000" smtClean="0">
                <a:solidFill>
                  <a:schemeClr val="accent1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「とりあえず</a:t>
            </a:r>
            <a:r>
              <a:rPr lang="en-US" altLang="ja-JP" sz="7300" smtClean="0">
                <a:solidFill>
                  <a:schemeClr val="accent1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vector</a:t>
            </a:r>
            <a:r>
              <a:rPr lang="ja-JP" altLang="en-US" sz="7300" smtClean="0">
                <a:solidFill>
                  <a:schemeClr val="accent1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」</a:t>
            </a:r>
            <a:r>
              <a:rPr lang="en-US" altLang="ja-JP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/>
            </a:r>
            <a:br>
              <a:rPr lang="en-US" altLang="ja-JP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ja-JP" altLang="en-US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は</a:t>
            </a:r>
            <a:r>
              <a:rPr lang="en-US" altLang="ja-JP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/>
            </a:r>
            <a:br>
              <a:rPr lang="en-US" altLang="ja-JP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ja-JP" altLang="en-US" sz="600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やめよう</a:t>
            </a:r>
            <a:endParaRPr kumimoji="1" lang="ja-JP" altLang="en-US" sz="600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4" name="六角形 3"/>
          <p:cNvSpPr/>
          <p:nvPr/>
        </p:nvSpPr>
        <p:spPr>
          <a:xfrm>
            <a:off x="1071538" y="5000636"/>
            <a:ext cx="7000924" cy="91440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smtClean="0">
                <a:latin typeface="HGP創英角ﾎﾟｯﾌﾟ体" pitchFamily="50" charset="-128"/>
                <a:ea typeface="HGP創英角ﾎﾟｯﾌﾟ体" pitchFamily="50" charset="-128"/>
              </a:rPr>
              <a:t>「とりあえず」 　してもいいのは　ビールだけ</a:t>
            </a:r>
            <a:endParaRPr kumimoji="1" lang="ja-JP" altLang="en-US" sz="2400">
              <a:latin typeface="HGP創英角ﾎﾟｯﾌﾟ体" pitchFamily="50" charset="-128"/>
              <a:ea typeface="HGP創英角ﾎﾟｯﾌﾟ体" pitchFamily="50" charset="-12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1420</Words>
  <Application>Microsoft Office PowerPoint</Application>
  <PresentationFormat>画面に合わせる (4:3)</PresentationFormat>
  <Paragraphs>291</Paragraphs>
  <Slides>33</Slides>
  <Notes>0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5" baseType="lpstr">
      <vt:lpstr>Office テーマ</vt:lpstr>
      <vt:lpstr>Image</vt:lpstr>
      <vt:lpstr>コンテナのパフォーマンスについて</vt:lpstr>
      <vt:lpstr>僭越ながら自己紹介いたします</vt:lpstr>
      <vt:lpstr>1980年代はこんな事してました</vt:lpstr>
      <vt:lpstr>90年代はC++とオブジェクト指向に目覚めました</vt:lpstr>
      <vt:lpstr>スライド 5</vt:lpstr>
      <vt:lpstr>エンジニアにとって大切なこと</vt:lpstr>
      <vt:lpstr>vector でいいの？</vt:lpstr>
      <vt:lpstr>スライド 8</vt:lpstr>
      <vt:lpstr>「とりあえずvector」 は やめよう</vt:lpstr>
      <vt:lpstr>vectorの特徴</vt:lpstr>
      <vt:lpstr>スライド 11</vt:lpstr>
      <vt:lpstr>目的に合ったコンテナを選択しよう</vt:lpstr>
      <vt:lpstr>C++11で利用可能なコンテナ</vt:lpstr>
      <vt:lpstr>スライド 14</vt:lpstr>
      <vt:lpstr>わりとよく使うコンテナを紹介</vt:lpstr>
      <vt:lpstr>これらのコンテナを計測してみる</vt:lpstr>
      <vt:lpstr>テスト環境</vt:lpstr>
      <vt:lpstr>テスト方法</vt:lpstr>
      <vt:lpstr>コンテナに格納するオブジェクト</vt:lpstr>
      <vt:lpstr>TEST#1 push_back()の速度計測</vt:lpstr>
      <vt:lpstr>スライド 21</vt:lpstr>
      <vt:lpstr>スライド 22</vt:lpstr>
      <vt:lpstr>スライド 23</vt:lpstr>
      <vt:lpstr>環境によって差が出る要因は？</vt:lpstr>
      <vt:lpstr>スライド 25</vt:lpstr>
      <vt:lpstr>アロケーターで3倍以上の差があることが判明</vt:lpstr>
      <vt:lpstr>スライド 27</vt:lpstr>
      <vt:lpstr>スライド 28</vt:lpstr>
      <vt:lpstr>スライド 29</vt:lpstr>
      <vt:lpstr>スライド 30</vt:lpstr>
      <vt:lpstr>スライド 31</vt:lpstr>
      <vt:lpstr>スライド 32</vt:lpstr>
      <vt:lpstr>ご清聴ありがとうございました</vt:lpstr>
    </vt:vector>
  </TitlesOfParts>
  <Company>TECHNICAL ARTS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コンテナのパフォーマンスについて</dc:title>
  <dc:creator>五代さん</dc:creator>
  <cp:lastModifiedBy>五代さん</cp:lastModifiedBy>
  <cp:revision>115</cp:revision>
  <dcterms:created xsi:type="dcterms:W3CDTF">2013-05-29T00:11:01Z</dcterms:created>
  <dcterms:modified xsi:type="dcterms:W3CDTF">2013-05-31T12:45:44Z</dcterms:modified>
</cp:coreProperties>
</file>